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1" r:id="rId4"/>
    <p:sldMasterId id="2147483874" r:id="rId5"/>
    <p:sldMasterId id="2147483888" r:id="rId6"/>
  </p:sldMasterIdLst>
  <p:notesMasterIdLst>
    <p:notesMasterId r:id="rId23"/>
  </p:notesMasterIdLst>
  <p:sldIdLst>
    <p:sldId id="32437" r:id="rId7"/>
    <p:sldId id="32413" r:id="rId8"/>
    <p:sldId id="32414" r:id="rId9"/>
    <p:sldId id="32440" r:id="rId10"/>
    <p:sldId id="32417" r:id="rId11"/>
    <p:sldId id="32441" r:id="rId12"/>
    <p:sldId id="32442" r:id="rId13"/>
    <p:sldId id="32418" r:id="rId14"/>
    <p:sldId id="32420" r:id="rId15"/>
    <p:sldId id="32446" r:id="rId16"/>
    <p:sldId id="32443" r:id="rId17"/>
    <p:sldId id="32445" r:id="rId18"/>
    <p:sldId id="32444" r:id="rId19"/>
    <p:sldId id="32438" r:id="rId20"/>
    <p:sldId id="32447" r:id="rId21"/>
    <p:sldId id="32412" r:id="rId22"/>
  </p:sldIdLst>
  <p:sldSz cx="12192000" cy="6858000"/>
  <p:notesSz cx="7099300" cy="10234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269" userDrawn="1">
          <p15:clr>
            <a:srgbClr val="A4A3A4"/>
          </p15:clr>
        </p15:guide>
        <p15:guide id="4" orient="horz" pos="715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orient="horz" pos="3589" userDrawn="1">
          <p15:clr>
            <a:srgbClr val="A4A3A4"/>
          </p15:clr>
        </p15:guide>
        <p15:guide id="7" orient="horz" pos="4026" userDrawn="1">
          <p15:clr>
            <a:srgbClr val="A4A3A4"/>
          </p15:clr>
        </p15:guide>
        <p15:guide id="8" pos="744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2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C06EA4-76A9-B0B5-B463-4D94858597B6}" name="Judith Bierau" initials="JB" userId="Judith Bierau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enberger, Christoph (TSMMH)" initials="WC(" lastIdx="1" clrIdx="0">
    <p:extLst>
      <p:ext uri="{19B8F6BF-5375-455C-9EA6-DF929625EA0E}">
        <p15:presenceInfo xmlns:p15="http://schemas.microsoft.com/office/powerpoint/2012/main" userId="S-1-5-21-3432221409-3570315047-4101495255-124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928"/>
    <a:srgbClr val="A8A8A8"/>
    <a:srgbClr val="F96915"/>
    <a:srgbClr val="CEA2EA"/>
    <a:srgbClr val="D20C2C"/>
    <a:srgbClr val="000000"/>
    <a:srgbClr val="CBCBCB"/>
    <a:srgbClr val="989898"/>
    <a:srgbClr val="C0C0C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008" y="48"/>
      </p:cViewPr>
      <p:guideLst>
        <p:guide orient="horz" pos="1094"/>
        <p:guide orient="horz" pos="4088"/>
        <p:guide orient="horz" pos="269"/>
        <p:guide orient="horz" pos="715"/>
        <p:guide orient="horz" pos="2183"/>
        <p:guide orient="horz" pos="3589"/>
        <p:guide orient="horz" pos="4026"/>
        <p:guide pos="7449"/>
        <p:guide pos="3840"/>
        <p:guide pos="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A95D8-BED5-47BA-A4CB-D62AADAAA1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01803C-F3CD-4D3F-96AA-3BAF2D2106E5}">
      <dgm:prSet phldrT="[Text]"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Sozio-Demographie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AD40DA-C08D-4F88-9CA7-FABE8F42CDBF}" type="parTrans" cxnId="{2C3C8FEF-C841-40C9-AB25-5819911F06C8}">
      <dgm:prSet/>
      <dgm:spPr/>
      <dgm:t>
        <a:bodyPr/>
        <a:lstStyle/>
        <a:p>
          <a:endParaRPr lang="de-DE"/>
        </a:p>
      </dgm:t>
    </dgm:pt>
    <dgm:pt modelId="{82C19416-1978-4E93-87E3-33DE27285E6F}" type="sibTrans" cxnId="{2C3C8FEF-C841-40C9-AB25-5819911F06C8}">
      <dgm:prSet/>
      <dgm:spPr/>
      <dgm:t>
        <a:bodyPr/>
        <a:lstStyle/>
        <a:p>
          <a:endParaRPr lang="de-DE"/>
        </a:p>
      </dgm:t>
    </dgm:pt>
    <dgm:pt modelId="{CB4942CF-89A1-483A-A910-EE92B0B66950}">
      <dgm:prSet phldrT="[Text]" custT="1"/>
      <dgm:spPr/>
      <dgm:t>
        <a:bodyPr/>
        <a:lstStyle/>
        <a:p>
          <a:pPr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Merkmale: Geschlecht / Bundesland / Alter / Bildung / Einkommen / Haushaltsgröße / Religion &amp; Religiosität  </a:t>
          </a:r>
          <a:endParaRPr lang="de-DE" sz="17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2210F5-A3FE-4847-B7A1-C34C5391D375}" type="parTrans" cxnId="{B218DBB4-B52E-468B-B518-EEB3B18ABC60}">
      <dgm:prSet/>
      <dgm:spPr/>
      <dgm:t>
        <a:bodyPr/>
        <a:lstStyle/>
        <a:p>
          <a:endParaRPr lang="de-DE"/>
        </a:p>
      </dgm:t>
    </dgm:pt>
    <dgm:pt modelId="{6EB79B61-6DC2-4214-ACF0-6BE66324CC59}" type="sibTrans" cxnId="{B218DBB4-B52E-468B-B518-EEB3B18ABC60}">
      <dgm:prSet/>
      <dgm:spPr/>
      <dgm:t>
        <a:bodyPr/>
        <a:lstStyle/>
        <a:p>
          <a:endParaRPr lang="de-DE"/>
        </a:p>
      </dgm:t>
    </dgm:pt>
    <dgm:pt modelId="{1281D426-9512-41B6-8969-5240A245E283}">
      <dgm:prSet phldrT="[Text]"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 &amp; Bekanntheit Ihrer NPO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5EC347-3BC5-494C-926C-27DA4CB7933B}" type="parTrans" cxnId="{A3D52BE9-C860-48CB-A255-29E196983719}">
      <dgm:prSet/>
      <dgm:spPr/>
      <dgm:t>
        <a:bodyPr/>
        <a:lstStyle/>
        <a:p>
          <a:endParaRPr lang="de-DE"/>
        </a:p>
      </dgm:t>
    </dgm:pt>
    <dgm:pt modelId="{427A3E36-255D-4AF2-B7E4-31F1F518E708}" type="sibTrans" cxnId="{A3D52BE9-C860-48CB-A255-29E196983719}">
      <dgm:prSet/>
      <dgm:spPr/>
      <dgm:t>
        <a:bodyPr/>
        <a:lstStyle/>
        <a:p>
          <a:endParaRPr lang="de-DE"/>
        </a:p>
      </dgm:t>
    </dgm:pt>
    <dgm:pt modelId="{194B519C-9853-4ADB-838F-9F42206D9AC1}">
      <dgm:prSet phldrT="[Text]" custT="1"/>
      <dgm:spPr/>
      <dgm:t>
        <a:bodyPr/>
        <a:lstStyle/>
        <a:p>
          <a:pPr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Gestützte &amp; ungestützte Bekanntheit Ihrer NPO erfahren</a:t>
          </a:r>
        </a:p>
      </dgm:t>
    </dgm:pt>
    <dgm:pt modelId="{9EB01913-C1FB-401B-910F-104112BBAFBB}" type="parTrans" cxnId="{586BED24-47D1-4062-9539-676513C7C00D}">
      <dgm:prSet/>
      <dgm:spPr/>
      <dgm:t>
        <a:bodyPr/>
        <a:lstStyle/>
        <a:p>
          <a:endParaRPr lang="de-DE"/>
        </a:p>
      </dgm:t>
    </dgm:pt>
    <dgm:pt modelId="{470F5BA3-7154-4745-AFCB-4284A28643B0}" type="sibTrans" cxnId="{586BED24-47D1-4062-9539-676513C7C00D}">
      <dgm:prSet/>
      <dgm:spPr/>
      <dgm:t>
        <a:bodyPr/>
        <a:lstStyle/>
        <a:p>
          <a:endParaRPr lang="de-DE"/>
        </a:p>
      </dgm:t>
    </dgm:pt>
    <dgm:pt modelId="{A33F8EEF-45F6-4559-9F64-90EBA47F8479}">
      <dgm:prSet phldrT="[Text]"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Spendenverhalten &amp; Einstellung zum Spenden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BB328A-2B04-481B-9298-58B3EB51D9F3}" type="parTrans" cxnId="{FC96570A-1568-44E2-81AB-D21FC214D774}">
      <dgm:prSet/>
      <dgm:spPr/>
      <dgm:t>
        <a:bodyPr/>
        <a:lstStyle/>
        <a:p>
          <a:endParaRPr lang="de-DE"/>
        </a:p>
      </dgm:t>
    </dgm:pt>
    <dgm:pt modelId="{0EFF9DF9-38D4-4607-B3F8-89C9E339C0DE}" type="sibTrans" cxnId="{FC96570A-1568-44E2-81AB-D21FC214D774}">
      <dgm:prSet/>
      <dgm:spPr/>
      <dgm:t>
        <a:bodyPr/>
        <a:lstStyle/>
        <a:p>
          <a:endParaRPr lang="de-DE"/>
        </a:p>
      </dgm:t>
    </dgm:pt>
    <dgm:pt modelId="{BCC3CEA6-F7BA-40B8-835D-FE43BD375220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Grundsätzliche Einstellung zum Spenden</a:t>
          </a:r>
        </a:p>
      </dgm:t>
    </dgm:pt>
    <dgm:pt modelId="{15C1B0A6-11A8-4104-8E8B-BB7E74C23CED}" type="parTrans" cxnId="{39EE4583-56D2-499F-9D0E-B2156CF9E70A}">
      <dgm:prSet/>
      <dgm:spPr/>
      <dgm:t>
        <a:bodyPr/>
        <a:lstStyle/>
        <a:p>
          <a:endParaRPr lang="de-DE"/>
        </a:p>
      </dgm:t>
    </dgm:pt>
    <dgm:pt modelId="{C8588F8F-6082-415D-9E4C-BFF5B02BD548}" type="sibTrans" cxnId="{39EE4583-56D2-499F-9D0E-B2156CF9E70A}">
      <dgm:prSet/>
      <dgm:spPr/>
      <dgm:t>
        <a:bodyPr/>
        <a:lstStyle/>
        <a:p>
          <a:endParaRPr lang="de-DE"/>
        </a:p>
      </dgm:t>
    </dgm:pt>
    <dgm:pt modelId="{60641A79-52F1-4FCD-A9B5-F65A274DE2FF}">
      <dgm:prSet/>
      <dgm:spPr>
        <a:solidFill>
          <a:srgbClr val="861928"/>
        </a:solidFill>
      </dgm:spPr>
      <dgm:t>
        <a:bodyPr/>
        <a:lstStyle/>
        <a:p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Modularisierter Teil</a:t>
          </a:r>
          <a:b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de-D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Jahresthemen 24</a:t>
          </a:r>
          <a:endParaRPr lang="de-DE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5500DE6-72A8-46FA-9B54-57CBCA2C434C}" type="parTrans" cxnId="{F2768D61-8D41-4E1E-BD11-715593F6FED1}">
      <dgm:prSet/>
      <dgm:spPr/>
      <dgm:t>
        <a:bodyPr/>
        <a:lstStyle/>
        <a:p>
          <a:endParaRPr lang="de-DE"/>
        </a:p>
      </dgm:t>
    </dgm:pt>
    <dgm:pt modelId="{EBEED39E-4AE4-4988-9DD4-BA58BDE5CE2C}" type="sibTrans" cxnId="{F2768D61-8D41-4E1E-BD11-715593F6FED1}">
      <dgm:prSet/>
      <dgm:spPr/>
      <dgm:t>
        <a:bodyPr/>
        <a:lstStyle/>
        <a:p>
          <a:endParaRPr lang="de-DE"/>
        </a:p>
      </dgm:t>
    </dgm:pt>
    <dgm:pt modelId="{8D1FB5D9-C380-4BE8-9ABA-74256AB5C92C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Wirtschaftliche Lage &amp; Stimmungsbild (Trendfortschreibung 2022+2023)</a:t>
          </a:r>
        </a:p>
      </dgm:t>
    </dgm:pt>
    <dgm:pt modelId="{B83DC8DB-7CCD-4358-B2BF-A25ED2C5A0E0}" type="parTrans" cxnId="{A17FA020-D661-4B1B-82D3-1DB023FDF9B5}">
      <dgm:prSet/>
      <dgm:spPr/>
      <dgm:t>
        <a:bodyPr/>
        <a:lstStyle/>
        <a:p>
          <a:endParaRPr lang="de-DE"/>
        </a:p>
      </dgm:t>
    </dgm:pt>
    <dgm:pt modelId="{B6D4B12B-478A-47B0-8CD1-E3450ABEECEA}" type="sibTrans" cxnId="{A17FA020-D661-4B1B-82D3-1DB023FDF9B5}">
      <dgm:prSet/>
      <dgm:spPr/>
      <dgm:t>
        <a:bodyPr/>
        <a:lstStyle/>
        <a:p>
          <a:endParaRPr lang="de-DE"/>
        </a:p>
      </dgm:t>
    </dgm:pt>
    <dgm:pt modelId="{A36D3469-406A-4254-B62E-003E3F186FCD}">
      <dgm:prSet phldrT="[Text]" custT="1"/>
      <dgm:spPr/>
      <dgm:t>
        <a:bodyPr/>
        <a:lstStyle/>
        <a:p>
          <a:pPr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Image: Wird Ihre NPO z.B. als professionell, seriös, kompetent betrachtet und wie sehr im Vergleich zu anderen NPOs? </a:t>
          </a:r>
        </a:p>
      </dgm:t>
    </dgm:pt>
    <dgm:pt modelId="{B28A124B-B41C-4563-A175-EA063DF48F80}" type="parTrans" cxnId="{B1531836-15D2-4B8A-A6FB-62ACAC4F6D89}">
      <dgm:prSet/>
      <dgm:spPr/>
      <dgm:t>
        <a:bodyPr/>
        <a:lstStyle/>
        <a:p>
          <a:endParaRPr lang="de-DE"/>
        </a:p>
      </dgm:t>
    </dgm:pt>
    <dgm:pt modelId="{1890B4C1-353F-4957-9AC4-A29D50706E37}" type="sibTrans" cxnId="{B1531836-15D2-4B8A-A6FB-62ACAC4F6D89}">
      <dgm:prSet/>
      <dgm:spPr/>
      <dgm:t>
        <a:bodyPr/>
        <a:lstStyle/>
        <a:p>
          <a:endParaRPr lang="de-DE"/>
        </a:p>
      </dgm:t>
    </dgm:pt>
    <dgm:pt modelId="{0BDC8EB5-560A-4D85-A0DB-385E5029617A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Spendenhöhe (zusätzlich u.a.: Mitgliedsbeiträge, </a:t>
          </a:r>
          <a:r>
            <a:rPr lang="de-DE" sz="17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ehrenamtl</a:t>
          </a: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Engagement)</a:t>
          </a:r>
        </a:p>
      </dgm:t>
    </dgm:pt>
    <dgm:pt modelId="{1FAAA604-C181-4AB1-BF5F-A9DC696D6AE0}" type="parTrans" cxnId="{50A8133E-C307-43F4-B052-7B75F79323FB}">
      <dgm:prSet/>
      <dgm:spPr/>
      <dgm:t>
        <a:bodyPr/>
        <a:lstStyle/>
        <a:p>
          <a:endParaRPr lang="de-DE"/>
        </a:p>
      </dgm:t>
    </dgm:pt>
    <dgm:pt modelId="{92789B76-C925-49B4-A6E6-17E6809AF21C}" type="sibTrans" cxnId="{50A8133E-C307-43F4-B052-7B75F79323FB}">
      <dgm:prSet/>
      <dgm:spPr/>
      <dgm:t>
        <a:bodyPr/>
        <a:lstStyle/>
        <a:p>
          <a:endParaRPr lang="de-DE"/>
        </a:p>
      </dgm:t>
    </dgm:pt>
    <dgm:pt modelId="{8D668031-CD5A-48D1-B153-D8A3D2F7E0E2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Für welche Organisation/welchen Zweck wurde gespendet</a:t>
          </a:r>
        </a:p>
      </dgm:t>
    </dgm:pt>
    <dgm:pt modelId="{69ABFF27-5458-46A1-AA28-66A35BFBB4E3}" type="parTrans" cxnId="{7E3C93C8-3EF3-4A22-AA68-9E07C1C0AD2C}">
      <dgm:prSet/>
      <dgm:spPr/>
      <dgm:t>
        <a:bodyPr/>
        <a:lstStyle/>
        <a:p>
          <a:endParaRPr lang="de-DE"/>
        </a:p>
      </dgm:t>
    </dgm:pt>
    <dgm:pt modelId="{6517D88F-060B-40DF-8A83-E35B9147ECE7}" type="sibTrans" cxnId="{7E3C93C8-3EF3-4A22-AA68-9E07C1C0AD2C}">
      <dgm:prSet/>
      <dgm:spPr/>
      <dgm:t>
        <a:bodyPr/>
        <a:lstStyle/>
        <a:p>
          <a:endParaRPr lang="de-DE"/>
        </a:p>
      </dgm:t>
    </dgm:pt>
    <dgm:pt modelId="{3E790E0B-1C39-4F11-AF99-17D8C339EC10}">
      <dgm:prSet phldrT="[Text]"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Zahlungswege-/mittel: Welche legen zu, welchen verlieren an Bedeutung?</a:t>
          </a:r>
        </a:p>
      </dgm:t>
    </dgm:pt>
    <dgm:pt modelId="{194D29ED-648D-4B0C-BA67-B30CBA3DF20F}" type="parTrans" cxnId="{16234F32-2A7F-44ED-B028-BE4C12897E25}">
      <dgm:prSet/>
      <dgm:spPr/>
      <dgm:t>
        <a:bodyPr/>
        <a:lstStyle/>
        <a:p>
          <a:endParaRPr lang="de-DE"/>
        </a:p>
      </dgm:t>
    </dgm:pt>
    <dgm:pt modelId="{188DF7BA-ACEB-40D1-A083-15DA38691426}" type="sibTrans" cxnId="{16234F32-2A7F-44ED-B028-BE4C12897E25}">
      <dgm:prSet/>
      <dgm:spPr/>
      <dgm:t>
        <a:bodyPr/>
        <a:lstStyle/>
        <a:p>
          <a:endParaRPr lang="de-DE"/>
        </a:p>
      </dgm:t>
    </dgm:pt>
    <dgm:pt modelId="{14EFFBD6-09A4-4F20-AB2D-CE28C7E31711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Nichtspender: Relevante Themen und was erwarten sie?</a:t>
          </a:r>
        </a:p>
      </dgm:t>
    </dgm:pt>
    <dgm:pt modelId="{BD30A2EA-3F7D-41EF-94EC-EEB5546CA700}" type="parTrans" cxnId="{4950C875-EF4B-4644-B69F-EA9571D3ED37}">
      <dgm:prSet/>
      <dgm:spPr/>
      <dgm:t>
        <a:bodyPr/>
        <a:lstStyle/>
        <a:p>
          <a:endParaRPr lang="de-DE"/>
        </a:p>
      </dgm:t>
    </dgm:pt>
    <dgm:pt modelId="{D991B269-F553-461A-A7A3-BBB5DC6CC9D5}" type="sibTrans" cxnId="{4950C875-EF4B-4644-B69F-EA9571D3ED37}">
      <dgm:prSet/>
      <dgm:spPr/>
      <dgm:t>
        <a:bodyPr/>
        <a:lstStyle/>
        <a:p>
          <a:endParaRPr lang="de-DE"/>
        </a:p>
      </dgm:t>
    </dgm:pt>
    <dgm:pt modelId="{C8EBF8AC-260F-4708-B593-AA219898788B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Informationsverhalten (Schwerpunkt Zuwendungsempfängerregister)</a:t>
          </a:r>
        </a:p>
      </dgm:t>
    </dgm:pt>
    <dgm:pt modelId="{78E59040-B6DB-4265-81C6-5A0739E097E9}" type="parTrans" cxnId="{38D1B7EF-3E62-4584-B830-9CAF8756165B}">
      <dgm:prSet/>
      <dgm:spPr/>
      <dgm:t>
        <a:bodyPr/>
        <a:lstStyle/>
        <a:p>
          <a:endParaRPr lang="de-DE"/>
        </a:p>
      </dgm:t>
    </dgm:pt>
    <dgm:pt modelId="{B97D8BFF-C07C-4919-9B77-BBC9C94F0653}" type="sibTrans" cxnId="{38D1B7EF-3E62-4584-B830-9CAF8756165B}">
      <dgm:prSet/>
      <dgm:spPr/>
      <dgm:t>
        <a:bodyPr/>
        <a:lstStyle/>
        <a:p>
          <a:endParaRPr lang="de-DE"/>
        </a:p>
      </dgm:t>
    </dgm:pt>
    <dgm:pt modelId="{804E1D34-D3D2-4283-950B-26ABA6127249}">
      <dgm:prSet custT="1"/>
      <dgm:spPr/>
      <dgm:t>
        <a:bodyPr/>
        <a:lstStyle/>
        <a:p>
          <a:pPr>
            <a:buClr>
              <a:srgbClr val="861928"/>
            </a:buClr>
            <a:buSzPct val="70000"/>
          </a:pPr>
          <a:r>
            <a:rPr lang="de-DE" sz="17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Spenderhistorie – wie wurde der Spender zum Spender</a:t>
          </a:r>
        </a:p>
      </dgm:t>
    </dgm:pt>
    <dgm:pt modelId="{8BEA41BB-00B0-412D-BE86-19757D555A5C}" type="parTrans" cxnId="{B938FD94-630E-48ED-B9DE-B5C71CEFAD20}">
      <dgm:prSet/>
      <dgm:spPr/>
      <dgm:t>
        <a:bodyPr/>
        <a:lstStyle/>
        <a:p>
          <a:endParaRPr lang="de-DE"/>
        </a:p>
      </dgm:t>
    </dgm:pt>
    <dgm:pt modelId="{DC428EB1-4FAB-4788-9E7D-04E7EE98F81A}" type="sibTrans" cxnId="{B938FD94-630E-48ED-B9DE-B5C71CEFAD20}">
      <dgm:prSet/>
      <dgm:spPr/>
      <dgm:t>
        <a:bodyPr/>
        <a:lstStyle/>
        <a:p>
          <a:endParaRPr lang="de-DE"/>
        </a:p>
      </dgm:t>
    </dgm:pt>
    <dgm:pt modelId="{77F3D460-9A9C-4223-883E-3CCFB4E794C3}" type="pres">
      <dgm:prSet presAssocID="{EA8A95D8-BED5-47BA-A4CB-D62AADAAA1FE}" presName="Name0" presStyleCnt="0">
        <dgm:presLayoutVars>
          <dgm:dir/>
          <dgm:animLvl val="lvl"/>
          <dgm:resizeHandles val="exact"/>
        </dgm:presLayoutVars>
      </dgm:prSet>
      <dgm:spPr/>
    </dgm:pt>
    <dgm:pt modelId="{AA8E6835-3DDC-43AC-83C6-A5A32592631E}" type="pres">
      <dgm:prSet presAssocID="{E001803C-F3CD-4D3F-96AA-3BAF2D2106E5}" presName="linNode" presStyleCnt="0"/>
      <dgm:spPr/>
    </dgm:pt>
    <dgm:pt modelId="{60738D07-CD1D-4B2B-9958-E61FE1A07D6E}" type="pres">
      <dgm:prSet presAssocID="{E001803C-F3CD-4D3F-96AA-3BAF2D2106E5}" presName="parentText" presStyleLbl="node1" presStyleIdx="0" presStyleCnt="4" custScaleY="74959">
        <dgm:presLayoutVars>
          <dgm:chMax val="1"/>
          <dgm:bulletEnabled val="1"/>
        </dgm:presLayoutVars>
      </dgm:prSet>
      <dgm:spPr/>
    </dgm:pt>
    <dgm:pt modelId="{1E29E1D4-89D3-4F27-9DE4-F7864AE96B3A}" type="pres">
      <dgm:prSet presAssocID="{E001803C-F3CD-4D3F-96AA-3BAF2D2106E5}" presName="descendantText" presStyleLbl="alignAccFollowNode1" presStyleIdx="0" presStyleCnt="4" custScaleY="80052">
        <dgm:presLayoutVars>
          <dgm:bulletEnabled val="1"/>
        </dgm:presLayoutVars>
      </dgm:prSet>
      <dgm:spPr/>
    </dgm:pt>
    <dgm:pt modelId="{70FA881B-4BA2-4A77-9F7D-1B7DB71C7233}" type="pres">
      <dgm:prSet presAssocID="{82C19416-1978-4E93-87E3-33DE27285E6F}" presName="sp" presStyleCnt="0"/>
      <dgm:spPr/>
    </dgm:pt>
    <dgm:pt modelId="{481558B1-F989-4086-8A1A-0166F0FD8D43}" type="pres">
      <dgm:prSet presAssocID="{1281D426-9512-41B6-8969-5240A245E283}" presName="linNode" presStyleCnt="0"/>
      <dgm:spPr/>
    </dgm:pt>
    <dgm:pt modelId="{CA0C36B0-EC23-40EC-A0F2-864ED5E16133}" type="pres">
      <dgm:prSet presAssocID="{1281D426-9512-41B6-8969-5240A245E28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467164F-A6BE-4119-B9E3-DB51EFD87593}" type="pres">
      <dgm:prSet presAssocID="{1281D426-9512-41B6-8969-5240A245E283}" presName="descendantText" presStyleLbl="alignAccFollowNode1" presStyleIdx="1" presStyleCnt="4" custScaleY="110325">
        <dgm:presLayoutVars>
          <dgm:bulletEnabled val="1"/>
        </dgm:presLayoutVars>
      </dgm:prSet>
      <dgm:spPr/>
    </dgm:pt>
    <dgm:pt modelId="{BD1491C6-D547-42A6-A3ED-800C0AE93194}" type="pres">
      <dgm:prSet presAssocID="{427A3E36-255D-4AF2-B7E4-31F1F518E708}" presName="sp" presStyleCnt="0"/>
      <dgm:spPr/>
    </dgm:pt>
    <dgm:pt modelId="{BCEB4D69-A3CD-4533-B1AF-97813EC62E37}" type="pres">
      <dgm:prSet presAssocID="{A33F8EEF-45F6-4559-9F64-90EBA47F8479}" presName="linNode" presStyleCnt="0"/>
      <dgm:spPr/>
    </dgm:pt>
    <dgm:pt modelId="{DD5B7E85-26F1-4421-95B4-F0EC2340DDC4}" type="pres">
      <dgm:prSet presAssocID="{A33F8EEF-45F6-4559-9F64-90EBA47F847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DAC552E-F76F-4412-B934-909AD1992136}" type="pres">
      <dgm:prSet presAssocID="{A33F8EEF-45F6-4559-9F64-90EBA47F8479}" presName="descendantText" presStyleLbl="alignAccFollowNode1" presStyleIdx="2" presStyleCnt="4" custScaleY="114410">
        <dgm:presLayoutVars>
          <dgm:bulletEnabled val="1"/>
        </dgm:presLayoutVars>
      </dgm:prSet>
      <dgm:spPr/>
    </dgm:pt>
    <dgm:pt modelId="{D5DD814F-1302-4412-9171-8D2878BE9D3A}" type="pres">
      <dgm:prSet presAssocID="{0EFF9DF9-38D4-4607-B3F8-89C9E339C0DE}" presName="sp" presStyleCnt="0"/>
      <dgm:spPr/>
    </dgm:pt>
    <dgm:pt modelId="{D197A209-8E4B-45BB-8153-A9483C7A3D6A}" type="pres">
      <dgm:prSet presAssocID="{60641A79-52F1-4FCD-A9B5-F65A274DE2FF}" presName="linNode" presStyleCnt="0"/>
      <dgm:spPr/>
    </dgm:pt>
    <dgm:pt modelId="{2129CB03-BB98-4D9A-A2F6-680194AFF493}" type="pres">
      <dgm:prSet presAssocID="{60641A79-52F1-4FCD-A9B5-F65A274DE2F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116B756-BEE4-49E1-A773-2BB439C1B86A}" type="pres">
      <dgm:prSet presAssocID="{60641A79-52F1-4FCD-A9B5-F65A274DE2FF}" presName="descendantText" presStyleLbl="alignAccFollowNode1" presStyleIdx="3" presStyleCnt="4" custScaleY="119387">
        <dgm:presLayoutVars>
          <dgm:bulletEnabled val="1"/>
        </dgm:presLayoutVars>
      </dgm:prSet>
      <dgm:spPr/>
    </dgm:pt>
  </dgm:ptLst>
  <dgm:cxnLst>
    <dgm:cxn modelId="{FC96570A-1568-44E2-81AB-D21FC214D774}" srcId="{EA8A95D8-BED5-47BA-A4CB-D62AADAAA1FE}" destId="{A33F8EEF-45F6-4559-9F64-90EBA47F8479}" srcOrd="2" destOrd="0" parTransId="{ADBB328A-2B04-481B-9298-58B3EB51D9F3}" sibTransId="{0EFF9DF9-38D4-4607-B3F8-89C9E339C0DE}"/>
    <dgm:cxn modelId="{EAAD230D-DF20-4790-ABEB-4B855FA81E97}" type="presOf" srcId="{E001803C-F3CD-4D3F-96AA-3BAF2D2106E5}" destId="{60738D07-CD1D-4B2B-9958-E61FE1A07D6E}" srcOrd="0" destOrd="0" presId="urn:microsoft.com/office/officeart/2005/8/layout/vList5"/>
    <dgm:cxn modelId="{E58B7A0D-48D0-4C14-ADCE-B866284AA282}" type="presOf" srcId="{A33F8EEF-45F6-4559-9F64-90EBA47F8479}" destId="{DD5B7E85-26F1-4421-95B4-F0EC2340DDC4}" srcOrd="0" destOrd="0" presId="urn:microsoft.com/office/officeart/2005/8/layout/vList5"/>
    <dgm:cxn modelId="{8C8AA718-D259-4BED-88B2-9382D9F72B94}" type="presOf" srcId="{EA8A95D8-BED5-47BA-A4CB-D62AADAAA1FE}" destId="{77F3D460-9A9C-4223-883E-3CCFB4E794C3}" srcOrd="0" destOrd="0" presId="urn:microsoft.com/office/officeart/2005/8/layout/vList5"/>
    <dgm:cxn modelId="{A17FA020-D661-4B1B-82D3-1DB023FDF9B5}" srcId="{60641A79-52F1-4FCD-A9B5-F65A274DE2FF}" destId="{8D1FB5D9-C380-4BE8-9ABA-74256AB5C92C}" srcOrd="0" destOrd="0" parTransId="{B83DC8DB-7CCD-4358-B2BF-A25ED2C5A0E0}" sibTransId="{B6D4B12B-478A-47B0-8CD1-E3450ABEECEA}"/>
    <dgm:cxn modelId="{586BED24-47D1-4062-9539-676513C7C00D}" srcId="{1281D426-9512-41B6-8969-5240A245E283}" destId="{194B519C-9853-4ADB-838F-9F42206D9AC1}" srcOrd="0" destOrd="0" parTransId="{9EB01913-C1FB-401B-910F-104112BBAFBB}" sibTransId="{470F5BA3-7154-4745-AFCB-4284A28643B0}"/>
    <dgm:cxn modelId="{1F9F092C-9DC5-488D-AFCC-CB2D92779751}" type="presOf" srcId="{60641A79-52F1-4FCD-A9B5-F65A274DE2FF}" destId="{2129CB03-BB98-4D9A-A2F6-680194AFF493}" srcOrd="0" destOrd="0" presId="urn:microsoft.com/office/officeart/2005/8/layout/vList5"/>
    <dgm:cxn modelId="{16234F32-2A7F-44ED-B028-BE4C12897E25}" srcId="{A33F8EEF-45F6-4559-9F64-90EBA47F8479}" destId="{3E790E0B-1C39-4F11-AF99-17D8C339EC10}" srcOrd="3" destOrd="0" parTransId="{194D29ED-648D-4B0C-BA67-B30CBA3DF20F}" sibTransId="{188DF7BA-ACEB-40D1-A083-15DA38691426}"/>
    <dgm:cxn modelId="{B1531836-15D2-4B8A-A6FB-62ACAC4F6D89}" srcId="{1281D426-9512-41B6-8969-5240A245E283}" destId="{A36D3469-406A-4254-B62E-003E3F186FCD}" srcOrd="1" destOrd="0" parTransId="{B28A124B-B41C-4563-A175-EA063DF48F80}" sibTransId="{1890B4C1-353F-4957-9AC4-A29D50706E37}"/>
    <dgm:cxn modelId="{AE6B833A-FADA-4893-8A9F-3448796A8D8F}" type="presOf" srcId="{8D1FB5D9-C380-4BE8-9ABA-74256AB5C92C}" destId="{5116B756-BEE4-49E1-A773-2BB439C1B86A}" srcOrd="0" destOrd="0" presId="urn:microsoft.com/office/officeart/2005/8/layout/vList5"/>
    <dgm:cxn modelId="{F05E043D-AEA5-429D-829E-6BA2806D4E49}" type="presOf" srcId="{1281D426-9512-41B6-8969-5240A245E283}" destId="{CA0C36B0-EC23-40EC-A0F2-864ED5E16133}" srcOrd="0" destOrd="0" presId="urn:microsoft.com/office/officeart/2005/8/layout/vList5"/>
    <dgm:cxn modelId="{50A8133E-C307-43F4-B052-7B75F79323FB}" srcId="{A33F8EEF-45F6-4559-9F64-90EBA47F8479}" destId="{0BDC8EB5-560A-4D85-A0DB-385E5029617A}" srcOrd="1" destOrd="0" parTransId="{1FAAA604-C181-4AB1-BF5F-A9DC696D6AE0}" sibTransId="{92789B76-C925-49B4-A6E6-17E6809AF21C}"/>
    <dgm:cxn modelId="{F2768D61-8D41-4E1E-BD11-715593F6FED1}" srcId="{EA8A95D8-BED5-47BA-A4CB-D62AADAAA1FE}" destId="{60641A79-52F1-4FCD-A9B5-F65A274DE2FF}" srcOrd="3" destOrd="0" parTransId="{45500DE6-72A8-46FA-9B54-57CBCA2C434C}" sibTransId="{EBEED39E-4AE4-4988-9DD4-BA58BDE5CE2C}"/>
    <dgm:cxn modelId="{87399C41-C38F-4EA3-B8C6-B6ED08888EAD}" type="presOf" srcId="{14EFFBD6-09A4-4F20-AB2D-CE28C7E31711}" destId="{5116B756-BEE4-49E1-A773-2BB439C1B86A}" srcOrd="0" destOrd="1" presId="urn:microsoft.com/office/officeart/2005/8/layout/vList5"/>
    <dgm:cxn modelId="{6EBF3546-9E55-4C64-BBC0-B83EE3EFF286}" type="presOf" srcId="{CB4942CF-89A1-483A-A910-EE92B0B66950}" destId="{1E29E1D4-89D3-4F27-9DE4-F7864AE96B3A}" srcOrd="0" destOrd="0" presId="urn:microsoft.com/office/officeart/2005/8/layout/vList5"/>
    <dgm:cxn modelId="{F2F7CE6B-5F24-4A8D-A816-0416F84A88C9}" type="presOf" srcId="{804E1D34-D3D2-4283-950B-26ABA6127249}" destId="{5116B756-BEE4-49E1-A773-2BB439C1B86A}" srcOrd="0" destOrd="3" presId="urn:microsoft.com/office/officeart/2005/8/layout/vList5"/>
    <dgm:cxn modelId="{9331E871-101B-4764-9B93-1EA7469F9BA1}" type="presOf" srcId="{C8EBF8AC-260F-4708-B593-AA219898788B}" destId="{5116B756-BEE4-49E1-A773-2BB439C1B86A}" srcOrd="0" destOrd="2" presId="urn:microsoft.com/office/officeart/2005/8/layout/vList5"/>
    <dgm:cxn modelId="{64E2C572-592B-485A-AD25-D7639C390E98}" type="presOf" srcId="{A36D3469-406A-4254-B62E-003E3F186FCD}" destId="{F467164F-A6BE-4119-B9E3-DB51EFD87593}" srcOrd="0" destOrd="1" presId="urn:microsoft.com/office/officeart/2005/8/layout/vList5"/>
    <dgm:cxn modelId="{4950C875-EF4B-4644-B69F-EA9571D3ED37}" srcId="{60641A79-52F1-4FCD-A9B5-F65A274DE2FF}" destId="{14EFFBD6-09A4-4F20-AB2D-CE28C7E31711}" srcOrd="1" destOrd="0" parTransId="{BD30A2EA-3F7D-41EF-94EC-EEB5546CA700}" sibTransId="{D991B269-F553-461A-A7A3-BBB5DC6CC9D5}"/>
    <dgm:cxn modelId="{67C7DA77-9EA3-4E64-8EA9-EF2330B6AD47}" type="presOf" srcId="{3E790E0B-1C39-4F11-AF99-17D8C339EC10}" destId="{1DAC552E-F76F-4412-B934-909AD1992136}" srcOrd="0" destOrd="3" presId="urn:microsoft.com/office/officeart/2005/8/layout/vList5"/>
    <dgm:cxn modelId="{39EE4583-56D2-499F-9D0E-B2156CF9E70A}" srcId="{A33F8EEF-45F6-4559-9F64-90EBA47F8479}" destId="{BCC3CEA6-F7BA-40B8-835D-FE43BD375220}" srcOrd="0" destOrd="0" parTransId="{15C1B0A6-11A8-4104-8E8B-BB7E74C23CED}" sibTransId="{C8588F8F-6082-415D-9E4C-BFF5B02BD548}"/>
    <dgm:cxn modelId="{B938FD94-630E-48ED-B9DE-B5C71CEFAD20}" srcId="{60641A79-52F1-4FCD-A9B5-F65A274DE2FF}" destId="{804E1D34-D3D2-4283-950B-26ABA6127249}" srcOrd="3" destOrd="0" parTransId="{8BEA41BB-00B0-412D-BE86-19757D555A5C}" sibTransId="{DC428EB1-4FAB-4788-9E7D-04E7EE98F81A}"/>
    <dgm:cxn modelId="{B218DBB4-B52E-468B-B518-EEB3B18ABC60}" srcId="{E001803C-F3CD-4D3F-96AA-3BAF2D2106E5}" destId="{CB4942CF-89A1-483A-A910-EE92B0B66950}" srcOrd="0" destOrd="0" parTransId="{6C2210F5-A3FE-4847-B7A1-C34C5391D375}" sibTransId="{6EB79B61-6DC2-4214-ACF0-6BE66324CC59}"/>
    <dgm:cxn modelId="{563546B7-A974-4181-BF84-9DD6012D7FD9}" type="presOf" srcId="{194B519C-9853-4ADB-838F-9F42206D9AC1}" destId="{F467164F-A6BE-4119-B9E3-DB51EFD87593}" srcOrd="0" destOrd="0" presId="urn:microsoft.com/office/officeart/2005/8/layout/vList5"/>
    <dgm:cxn modelId="{7E3C93C8-3EF3-4A22-AA68-9E07C1C0AD2C}" srcId="{A33F8EEF-45F6-4559-9F64-90EBA47F8479}" destId="{8D668031-CD5A-48D1-B153-D8A3D2F7E0E2}" srcOrd="2" destOrd="0" parTransId="{69ABFF27-5458-46A1-AA28-66A35BFBB4E3}" sibTransId="{6517D88F-060B-40DF-8A83-E35B9147ECE7}"/>
    <dgm:cxn modelId="{0912A3DC-F934-4E7B-B134-750D1071E96C}" type="presOf" srcId="{0BDC8EB5-560A-4D85-A0DB-385E5029617A}" destId="{1DAC552E-F76F-4412-B934-909AD1992136}" srcOrd="0" destOrd="1" presId="urn:microsoft.com/office/officeart/2005/8/layout/vList5"/>
    <dgm:cxn modelId="{6E14DBE3-FC19-4BBE-BA5D-60C7B6E5BF36}" type="presOf" srcId="{8D668031-CD5A-48D1-B153-D8A3D2F7E0E2}" destId="{1DAC552E-F76F-4412-B934-909AD1992136}" srcOrd="0" destOrd="2" presId="urn:microsoft.com/office/officeart/2005/8/layout/vList5"/>
    <dgm:cxn modelId="{A3D52BE9-C860-48CB-A255-29E196983719}" srcId="{EA8A95D8-BED5-47BA-A4CB-D62AADAAA1FE}" destId="{1281D426-9512-41B6-8969-5240A245E283}" srcOrd="1" destOrd="0" parTransId="{D85EC347-3BC5-494C-926C-27DA4CB7933B}" sibTransId="{427A3E36-255D-4AF2-B7E4-31F1F518E708}"/>
    <dgm:cxn modelId="{1F9AB4EA-2CFF-43AD-B7D8-6B6787976486}" type="presOf" srcId="{BCC3CEA6-F7BA-40B8-835D-FE43BD375220}" destId="{1DAC552E-F76F-4412-B934-909AD1992136}" srcOrd="0" destOrd="0" presId="urn:microsoft.com/office/officeart/2005/8/layout/vList5"/>
    <dgm:cxn modelId="{2C3C8FEF-C841-40C9-AB25-5819911F06C8}" srcId="{EA8A95D8-BED5-47BA-A4CB-D62AADAAA1FE}" destId="{E001803C-F3CD-4D3F-96AA-3BAF2D2106E5}" srcOrd="0" destOrd="0" parTransId="{19AD40DA-C08D-4F88-9CA7-FABE8F42CDBF}" sibTransId="{82C19416-1978-4E93-87E3-33DE27285E6F}"/>
    <dgm:cxn modelId="{38D1B7EF-3E62-4584-B830-9CAF8756165B}" srcId="{60641A79-52F1-4FCD-A9B5-F65A274DE2FF}" destId="{C8EBF8AC-260F-4708-B593-AA219898788B}" srcOrd="2" destOrd="0" parTransId="{78E59040-B6DB-4265-81C6-5A0739E097E9}" sibTransId="{B97D8BFF-C07C-4919-9B77-BBC9C94F0653}"/>
    <dgm:cxn modelId="{BC155E9B-EAF3-4C3C-A82E-A427F5EEABE8}" type="presParOf" srcId="{77F3D460-9A9C-4223-883E-3CCFB4E794C3}" destId="{AA8E6835-3DDC-43AC-83C6-A5A32592631E}" srcOrd="0" destOrd="0" presId="urn:microsoft.com/office/officeart/2005/8/layout/vList5"/>
    <dgm:cxn modelId="{A72A3F18-EDF7-43F2-9A53-2F373F129C8F}" type="presParOf" srcId="{AA8E6835-3DDC-43AC-83C6-A5A32592631E}" destId="{60738D07-CD1D-4B2B-9958-E61FE1A07D6E}" srcOrd="0" destOrd="0" presId="urn:microsoft.com/office/officeart/2005/8/layout/vList5"/>
    <dgm:cxn modelId="{15B4DE11-75FE-4044-997F-BBA2E489663E}" type="presParOf" srcId="{AA8E6835-3DDC-43AC-83C6-A5A32592631E}" destId="{1E29E1D4-89D3-4F27-9DE4-F7864AE96B3A}" srcOrd="1" destOrd="0" presId="urn:microsoft.com/office/officeart/2005/8/layout/vList5"/>
    <dgm:cxn modelId="{CA6140DA-87C0-48CF-972E-F58EE7646045}" type="presParOf" srcId="{77F3D460-9A9C-4223-883E-3CCFB4E794C3}" destId="{70FA881B-4BA2-4A77-9F7D-1B7DB71C7233}" srcOrd="1" destOrd="0" presId="urn:microsoft.com/office/officeart/2005/8/layout/vList5"/>
    <dgm:cxn modelId="{EE7E7837-E9D5-4AB4-8A69-3C1D6238604B}" type="presParOf" srcId="{77F3D460-9A9C-4223-883E-3CCFB4E794C3}" destId="{481558B1-F989-4086-8A1A-0166F0FD8D43}" srcOrd="2" destOrd="0" presId="urn:microsoft.com/office/officeart/2005/8/layout/vList5"/>
    <dgm:cxn modelId="{0E903DF7-B854-4209-BBEB-71C3B4B6727B}" type="presParOf" srcId="{481558B1-F989-4086-8A1A-0166F0FD8D43}" destId="{CA0C36B0-EC23-40EC-A0F2-864ED5E16133}" srcOrd="0" destOrd="0" presId="urn:microsoft.com/office/officeart/2005/8/layout/vList5"/>
    <dgm:cxn modelId="{41C1C207-CAB8-4CD1-BFCA-782C53C06088}" type="presParOf" srcId="{481558B1-F989-4086-8A1A-0166F0FD8D43}" destId="{F467164F-A6BE-4119-B9E3-DB51EFD87593}" srcOrd="1" destOrd="0" presId="urn:microsoft.com/office/officeart/2005/8/layout/vList5"/>
    <dgm:cxn modelId="{17EE8365-1DA2-40B2-A686-4EC4D2DCEE05}" type="presParOf" srcId="{77F3D460-9A9C-4223-883E-3CCFB4E794C3}" destId="{BD1491C6-D547-42A6-A3ED-800C0AE93194}" srcOrd="3" destOrd="0" presId="urn:microsoft.com/office/officeart/2005/8/layout/vList5"/>
    <dgm:cxn modelId="{A015F380-12B6-4543-9507-E32B03E9AEF5}" type="presParOf" srcId="{77F3D460-9A9C-4223-883E-3CCFB4E794C3}" destId="{BCEB4D69-A3CD-4533-B1AF-97813EC62E37}" srcOrd="4" destOrd="0" presId="urn:microsoft.com/office/officeart/2005/8/layout/vList5"/>
    <dgm:cxn modelId="{3E292576-F7C8-40AD-ADEB-4AD0B6C67C45}" type="presParOf" srcId="{BCEB4D69-A3CD-4533-B1AF-97813EC62E37}" destId="{DD5B7E85-26F1-4421-95B4-F0EC2340DDC4}" srcOrd="0" destOrd="0" presId="urn:microsoft.com/office/officeart/2005/8/layout/vList5"/>
    <dgm:cxn modelId="{B47B3A53-3BEA-4A2D-B492-544D426E9FF0}" type="presParOf" srcId="{BCEB4D69-A3CD-4533-B1AF-97813EC62E37}" destId="{1DAC552E-F76F-4412-B934-909AD1992136}" srcOrd="1" destOrd="0" presId="urn:microsoft.com/office/officeart/2005/8/layout/vList5"/>
    <dgm:cxn modelId="{909CEA31-01BC-401F-8BCA-E309024058FF}" type="presParOf" srcId="{77F3D460-9A9C-4223-883E-3CCFB4E794C3}" destId="{D5DD814F-1302-4412-9171-8D2878BE9D3A}" srcOrd="5" destOrd="0" presId="urn:microsoft.com/office/officeart/2005/8/layout/vList5"/>
    <dgm:cxn modelId="{7F7F46E2-3E14-49A5-BD0C-0DF961DB1389}" type="presParOf" srcId="{77F3D460-9A9C-4223-883E-3CCFB4E794C3}" destId="{D197A209-8E4B-45BB-8153-A9483C7A3D6A}" srcOrd="6" destOrd="0" presId="urn:microsoft.com/office/officeart/2005/8/layout/vList5"/>
    <dgm:cxn modelId="{475360B6-A419-4BB9-8BE0-26B040F84D15}" type="presParOf" srcId="{D197A209-8E4B-45BB-8153-A9483C7A3D6A}" destId="{2129CB03-BB98-4D9A-A2F6-680194AFF493}" srcOrd="0" destOrd="0" presId="urn:microsoft.com/office/officeart/2005/8/layout/vList5"/>
    <dgm:cxn modelId="{7E20031D-730F-4D06-BB4E-E51C6F0B1C63}" type="presParOf" srcId="{D197A209-8E4B-45BB-8153-A9483C7A3D6A}" destId="{5116B756-BEE4-49E1-A773-2BB439C1B8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9E1D4-89D3-4F27-9DE4-F7864AE96B3A}">
      <dsp:nvSpPr>
        <dsp:cNvPr id="0" name=""/>
        <dsp:cNvSpPr/>
      </dsp:nvSpPr>
      <dsp:spPr>
        <a:xfrm rot="5400000">
          <a:off x="7382013" y="-3182402"/>
          <a:ext cx="830430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kern="1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Merkmale: Geschlecht / Bundesland / Alter / Bildung / Einkommen / Haushaltsgröße / Religion &amp; Religiosität  </a:t>
          </a:r>
          <a:endParaRPr lang="de-DE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27945" y="112204"/>
        <a:ext cx="7298029" cy="749354"/>
      </dsp:txXfrm>
    </dsp:sp>
    <dsp:sp modelId="{60738D07-CD1D-4B2B-9958-E61FE1A07D6E}">
      <dsp:nvSpPr>
        <dsp:cNvPr id="0" name=""/>
        <dsp:cNvSpPr/>
      </dsp:nvSpPr>
      <dsp:spPr>
        <a:xfrm>
          <a:off x="0" y="883"/>
          <a:ext cx="4127944" cy="971996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Sozio-Demographie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49" y="48332"/>
        <a:ext cx="4033046" cy="877098"/>
      </dsp:txXfrm>
    </dsp:sp>
    <dsp:sp modelId="{F467164F-A6BE-4119-B9E3-DB51EFD87593}">
      <dsp:nvSpPr>
        <dsp:cNvPr id="0" name=""/>
        <dsp:cNvSpPr/>
      </dsp:nvSpPr>
      <dsp:spPr>
        <a:xfrm rot="5400000">
          <a:off x="7224992" y="-1983216"/>
          <a:ext cx="1144471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Gestützte &amp; ungestützte Bekanntheit Ihrer NPO erfahren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Font typeface="Arial" panose="020B0604020202020204" pitchFamily="34" charset="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Image: Wird Ihre NPO z.B. als professionell, seriös, kompetent betrachtet und wie sehr im Vergleich zu anderen NPOs? </a:t>
          </a:r>
        </a:p>
      </dsp:txBody>
      <dsp:txXfrm rot="-5400000">
        <a:off x="4127944" y="1169700"/>
        <a:ext cx="7282699" cy="1032735"/>
      </dsp:txXfrm>
    </dsp:sp>
    <dsp:sp modelId="{CA0C36B0-EC23-40EC-A0F2-864ED5E16133}">
      <dsp:nvSpPr>
        <dsp:cNvPr id="0" name=""/>
        <dsp:cNvSpPr/>
      </dsp:nvSpPr>
      <dsp:spPr>
        <a:xfrm>
          <a:off x="0" y="1037715"/>
          <a:ext cx="4127944" cy="1296704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Image &amp; Bekanntheit Ihrer NPO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00" y="1101015"/>
        <a:ext cx="4001344" cy="1170104"/>
      </dsp:txXfrm>
    </dsp:sp>
    <dsp:sp modelId="{1DAC552E-F76F-4412-B934-909AD1992136}">
      <dsp:nvSpPr>
        <dsp:cNvPr id="0" name=""/>
        <dsp:cNvSpPr/>
      </dsp:nvSpPr>
      <dsp:spPr>
        <a:xfrm rot="5400000">
          <a:off x="7203804" y="-621676"/>
          <a:ext cx="1186847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Grundsätzliche Einstellung zum Spenden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Spendenhöhe (zusätzlich u.a.: Mitgliedsbeiträge, </a:t>
          </a:r>
          <a:r>
            <a:rPr lang="de-DE" sz="17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ehrenamtl</a:t>
          </a: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Engagement)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Für welche Organisation/welchen Zweck wurde gespendet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Zahlungswege-/mittel: Welche legen zu, welchen verlieren an Bedeutung?</a:t>
          </a:r>
        </a:p>
      </dsp:txBody>
      <dsp:txXfrm rot="-5400000">
        <a:off x="4127945" y="2512120"/>
        <a:ext cx="7280630" cy="1070973"/>
      </dsp:txXfrm>
    </dsp:sp>
    <dsp:sp modelId="{DD5B7E85-26F1-4421-95B4-F0EC2340DDC4}">
      <dsp:nvSpPr>
        <dsp:cNvPr id="0" name=""/>
        <dsp:cNvSpPr/>
      </dsp:nvSpPr>
      <dsp:spPr>
        <a:xfrm>
          <a:off x="0" y="2399254"/>
          <a:ext cx="4127944" cy="1296704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Spendenverhalten &amp; Einstellung zum Spenden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00" y="2462554"/>
        <a:ext cx="4001344" cy="1170104"/>
      </dsp:txXfrm>
    </dsp:sp>
    <dsp:sp modelId="{5116B756-BEE4-49E1-A773-2BB439C1B86A}">
      <dsp:nvSpPr>
        <dsp:cNvPr id="0" name=""/>
        <dsp:cNvSpPr/>
      </dsp:nvSpPr>
      <dsp:spPr>
        <a:xfrm rot="5400000">
          <a:off x="7177989" y="739862"/>
          <a:ext cx="1238477" cy="7338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Wirtschaftliche Lage &amp; Stimmungsbild (Trendfortschreibung 2022+2023)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Nichtspender: Relevante Themen und was erwarten sie?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Informationsverhalten (Schwerpunkt Zuwendungsempfängerregister)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861928"/>
            </a:buClr>
            <a:buSzPct val="70000"/>
            <a:buChar char="•"/>
          </a:pPr>
          <a:r>
            <a:rPr lang="de-DE" sz="1700" kern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NEU: Spenderhistorie – wie wurde der Spender zum Spender</a:t>
          </a:r>
        </a:p>
      </dsp:txBody>
      <dsp:txXfrm rot="-5400000">
        <a:off x="4127945" y="3850364"/>
        <a:ext cx="7278110" cy="1117563"/>
      </dsp:txXfrm>
    </dsp:sp>
    <dsp:sp modelId="{2129CB03-BB98-4D9A-A2F6-680194AFF493}">
      <dsp:nvSpPr>
        <dsp:cNvPr id="0" name=""/>
        <dsp:cNvSpPr/>
      </dsp:nvSpPr>
      <dsp:spPr>
        <a:xfrm>
          <a:off x="0" y="3760794"/>
          <a:ext cx="4127944" cy="1296704"/>
        </a:xfrm>
        <a:prstGeom prst="roundRect">
          <a:avLst/>
        </a:prstGeom>
        <a:solidFill>
          <a:srgbClr val="8619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Modularisierter Teil</a:t>
          </a:r>
          <a:b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de-DE" sz="2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Jahresthemen 24</a:t>
          </a:r>
          <a:endParaRPr lang="de-DE" sz="2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00" y="3824094"/>
        <a:ext cx="4001344" cy="1170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AAC5B1-F58D-4268-BB75-9856A9D794A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5900C33-90AE-4963-9AD8-3B07939F5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6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7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8955CD-C585-4DE8-BE79-1470CAD8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3311" y="618672"/>
            <a:ext cx="2941320" cy="174345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AC8852-AEEC-4DD1-8B44-7AA99A91E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491" t="50690" r="1989" b="-5675"/>
          <a:stretch/>
        </p:blipFill>
        <p:spPr>
          <a:xfrm>
            <a:off x="0" y="-1"/>
            <a:ext cx="4261856" cy="24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9293606-870C-495A-89CC-0315DFAC4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07A761B-84D5-4B86-8866-9B4E1C5ED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5B1DAD7-8C16-46CC-BA3C-6AA4ED7C46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658ED7-105B-4F76-878F-4FE7189BC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67EF103-6AD2-4A25-AA4B-E34DD7D24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9B736A-F242-4D26-9F38-C0BE69F5C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A0A69EA-47C5-43EC-A3F9-15856F9C7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45C05E3-8875-4161-B146-08FA9FF6D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E403816-B618-425E-94C8-54738477C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13E92E-6F79-4C7E-903F-1A87F3AF7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0171144" y="276604"/>
            <a:ext cx="1655219" cy="7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dirty="0"/>
              <a:t>Spendenmonitor 2023</a:t>
            </a:r>
          </a:p>
        </p:txBody>
      </p:sp>
    </p:spTree>
    <p:extLst>
      <p:ext uri="{BB962C8B-B14F-4D97-AF65-F5344CB8AC3E}">
        <p14:creationId xmlns:p14="http://schemas.microsoft.com/office/powerpoint/2010/main" val="39557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686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Spendenmonitor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78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92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8260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EAD9D5-6C48-4844-9124-3567542C2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91" t="50690" r="1989" b="-5675"/>
          <a:stretch/>
        </p:blipFill>
        <p:spPr>
          <a:xfrm rot="10800000">
            <a:off x="8040216" y="4401171"/>
            <a:ext cx="4261856" cy="24568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710282-E5A1-4479-8CB2-94C971858B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C0149F8-ABA7-47B1-8C1A-BB2F0563B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100" b="1">
                <a:solidFill>
                  <a:srgbClr val="A8A8A8"/>
                </a:solidFill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013FA45-2F86-4D4C-84C8-7D0E6A2DD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rgbClr val="A8A8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err="1"/>
              <a:t>Spendenmonitor</a:t>
            </a:r>
            <a:r>
              <a:rPr lang="en-GB"/>
              <a:t>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2514E3E-D7B3-45F3-8392-B03FB975A199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rgbClr val="A8A8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Spendenmonitor 2023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81B9C464-AA9B-4A18-81C9-D9D6985940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Spendenmonitor 2023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53FC330D-AF90-47DA-A804-C7B9AF63A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002" y="164882"/>
            <a:ext cx="1801928" cy="8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n.borcherding@bonsai-research.com" TargetMode="External"/><Relationship Id="rId2" Type="http://schemas.openxmlformats.org/officeDocument/2006/relationships/hyperlink" Target="mailto:neukirchen@dfrv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pendenmonitor@dfrv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A855E3A-7F6C-4E82-A94C-CF1AABF48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031" y="3043517"/>
            <a:ext cx="10150888" cy="1022400"/>
          </a:xfrm>
        </p:spPr>
        <p:txBody>
          <a:bodyPr/>
          <a:lstStyle/>
          <a:p>
            <a:pPr algn="ctr"/>
            <a:r>
              <a:rPr lang="de-DE" sz="4000" b="1" dirty="0">
                <a:solidFill>
                  <a:srgbClr val="861928"/>
                </a:solidFill>
                <a:latin typeface="Calibri"/>
                <a:ea typeface="Calibri"/>
                <a:cs typeface="Calibri"/>
              </a:rPr>
              <a:t>Deutscher Spendenmonitor 2024</a:t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000" dirty="0">
              <a:solidFill>
                <a:srgbClr val="861928"/>
              </a:solidFill>
            </a:endParaRPr>
          </a:p>
          <a:p>
            <a:pPr algn="ctr"/>
            <a:r>
              <a:rPr lang="de-DE" sz="2400" dirty="0"/>
              <a:t>Erfahren Sie mehr über das aktuelle Image und die derzeitige Bekanntheit Ihrer Organisation sowie das allgemeine Spendenverhalten in Deutschland.</a:t>
            </a:r>
          </a:p>
          <a:p>
            <a:pPr algn="ctr"/>
            <a:r>
              <a:rPr lang="de-DE" sz="2400" dirty="0"/>
              <a:t>Beobachten Sie Ihnen zugeneigte Nichtspender und Spender des Wettbewerbs.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7FF4CF-FF27-45CD-BB96-96CE8CC32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282" y="6184094"/>
            <a:ext cx="3521075" cy="442236"/>
          </a:xfrm>
        </p:spPr>
        <p:txBody>
          <a:bodyPr/>
          <a:lstStyle/>
          <a:p>
            <a:fld id="{F47433FC-9DF7-49DB-8F95-5195DF3F3C85}" type="datetime4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t>19. Juni 2024</a:t>
            </a:fld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81AD5-2656-D823-4305-DF7895A9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861928"/>
                </a:solidFill>
              </a:rPr>
              <a:t>6. </a:t>
            </a:r>
            <a:r>
              <a:rPr lang="de-DE" sz="2800" dirty="0"/>
              <a:t>Service: Präsentation für alle </a:t>
            </a:r>
            <a:r>
              <a:rPr lang="de-DE" dirty="0"/>
              <a:t>&amp;</a:t>
            </a:r>
            <a:r>
              <a:rPr lang="de-DE" sz="2800" dirty="0"/>
              <a:t> individuelle Ergebnisberatung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9B3E0-AED7-BCB6-53EB-85FE7B4E3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CB3A99-0921-689B-FADD-2D0ECA1E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D48CD2-58C2-A19B-58E7-A4C9E5E4617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000" b="1" dirty="0"/>
              <a:t>Besonderes Angebot und im Preis mitinbegriffen: </a:t>
            </a:r>
            <a:r>
              <a:rPr lang="de-DE" sz="2000" b="1" dirty="0">
                <a:solidFill>
                  <a:srgbClr val="861928"/>
                </a:solidFill>
              </a:rPr>
              <a:t>-&gt;</a:t>
            </a:r>
            <a:r>
              <a:rPr lang="de-DE" sz="2000" b="1" dirty="0"/>
              <a:t> 90 minütige individuelle Beratung 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Hier wird speziell auf Ihre Wünsche und Fragen eingegangen!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Von individueller Einführung in die Möglichkeiten des Auswertungstools bis hin zur Erstellung neuer Filter oder Tabellen – hier stehen Ihre Fragen im Mittelpunkt.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Wir stellen Ihnen statistisches </a:t>
            </a:r>
            <a:r>
              <a:rPr lang="de-DE" sz="2000" dirty="0" err="1">
                <a:solidFill>
                  <a:schemeClr val="tx1">
                    <a:lumMod val="50000"/>
                  </a:schemeClr>
                </a:solidFill>
              </a:rPr>
              <a:t>Know-How</a:t>
            </a:r>
            <a:r>
              <a:rPr lang="de-DE" sz="2000" dirty="0">
                <a:solidFill>
                  <a:schemeClr val="tx1">
                    <a:lumMod val="50000"/>
                  </a:schemeClr>
                </a:solidFill>
              </a:rPr>
              <a:t> zur Seite, damit Sie genau die Informationen erhalten, die Sie benötigen bzw. für Ihre NPO relevant sind: </a:t>
            </a:r>
            <a:r>
              <a:rPr lang="de-DE" sz="2000" dirty="0"/>
              <a:t>signifikante Korrelationen + echte Erkenntnisse mit Relevanz.</a:t>
            </a:r>
          </a:p>
          <a:p>
            <a:pPr lvl="0"/>
            <a:endParaRPr lang="de-DE" sz="2000" dirty="0"/>
          </a:p>
          <a:p>
            <a:pPr lvl="0"/>
            <a:r>
              <a:rPr lang="de-DE" sz="2000" dirty="0"/>
              <a:t>Auf den folgenden Seiten sehen Sie einige Darstellungen des Auswertungstools – und einen kleinen Teil der Möglichkeiten, die Ergebnisse nach Ihren Wünschen weiter zu filtern und zu selektieren.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501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1E8E4EC-89AF-D954-D026-BBFE2226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Einblicke ins Auswertungstool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17FB7B-6175-4753-B896-6063F973E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934F444-C842-6176-8C61-B51CF94681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Beispiel für grafische Darstellung:</a:t>
            </a:r>
          </a:p>
          <a:p>
            <a:r>
              <a:rPr lang="de-DE" dirty="0"/>
              <a:t>Exportierbar als hochwertige Vektorgrafik</a:t>
            </a:r>
            <a:br>
              <a:rPr lang="de-DE" dirty="0"/>
            </a:br>
            <a:r>
              <a:rPr lang="de-DE" dirty="0"/>
              <a:t>oder PDF. Alle Grafiken sind mit den</a:t>
            </a:r>
            <a:br>
              <a:rPr lang="de-DE" dirty="0"/>
            </a:br>
            <a:r>
              <a:rPr lang="de-DE" dirty="0"/>
              <a:t>gesamten soziodemographischen Kriterien</a:t>
            </a:r>
            <a:br>
              <a:rPr lang="de-DE" dirty="0"/>
            </a:br>
            <a:r>
              <a:rPr lang="de-DE" dirty="0"/>
              <a:t>des Fragebogens in beliebiger Kombination</a:t>
            </a:r>
            <a:br>
              <a:rPr lang="de-DE" dirty="0"/>
            </a:br>
            <a:r>
              <a:rPr lang="de-DE" dirty="0"/>
              <a:t>selektierbar und verändern sich interaktiv.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D1526E-C14B-48D7-BACB-7C0BA44E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24"/>
          <a:stretch/>
        </p:blipFill>
        <p:spPr>
          <a:xfrm>
            <a:off x="3934815" y="1153267"/>
            <a:ext cx="7890473" cy="51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10B565-B708-4611-90A3-86C39EBD5E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359AB4-FE23-4BEA-B9F0-DBA3E779E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2"/>
          <a:stretch/>
        </p:blipFill>
        <p:spPr>
          <a:xfrm>
            <a:off x="163908" y="155643"/>
            <a:ext cx="11864183" cy="65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17FB7B-6175-4753-B896-6063F973E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7F38035-444F-4FD0-B43D-FA557DB7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Einblicke ins Auswertungstool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82DF5A-05F4-423B-B108-926622BE0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3"/>
          <a:stretch/>
        </p:blipFill>
        <p:spPr>
          <a:xfrm>
            <a:off x="3343564" y="1799492"/>
            <a:ext cx="8848436" cy="4787356"/>
          </a:xfrm>
          <a:prstGeom prst="rect">
            <a:avLst/>
          </a:prstGeom>
        </p:spPr>
      </p:pic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B6D4234B-81EA-0D5D-CA98-337EE2F39D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363" y="1710000"/>
            <a:ext cx="11466000" cy="3999600"/>
          </a:xfrm>
        </p:spPr>
        <p:txBody>
          <a:bodyPr/>
          <a:lstStyle/>
          <a:p>
            <a:r>
              <a:rPr lang="de-DE" dirty="0"/>
              <a:t>Beispiel für tabellarische Darstellung:</a:t>
            </a:r>
          </a:p>
          <a:p>
            <a:r>
              <a:rPr lang="de-DE" dirty="0"/>
              <a:t>Exportierbar als Excel-Datei</a:t>
            </a:r>
            <a:br>
              <a:rPr lang="de-DE" dirty="0"/>
            </a:br>
            <a:r>
              <a:rPr lang="de-DE" dirty="0"/>
              <a:t>oder PDF. Alle Tabellen sind mit allen</a:t>
            </a:r>
            <a:br>
              <a:rPr lang="de-DE" dirty="0"/>
            </a:br>
            <a:r>
              <a:rPr lang="de-DE" dirty="0"/>
              <a:t>soziodemographischen und etlichen</a:t>
            </a:r>
            <a:br>
              <a:rPr lang="de-DE" dirty="0"/>
            </a:br>
            <a:r>
              <a:rPr lang="de-DE" dirty="0"/>
              <a:t>inhaltlichen Fragen in beliebigen</a:t>
            </a:r>
            <a:br>
              <a:rPr lang="de-DE" dirty="0"/>
            </a:br>
            <a:r>
              <a:rPr lang="de-DE" dirty="0"/>
              <a:t>Kombinationen filterbar.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Zusätzlich sind verschiedene Splits</a:t>
            </a:r>
            <a:br>
              <a:rPr lang="de-DE" dirty="0"/>
            </a:br>
            <a:r>
              <a:rPr lang="de-DE" dirty="0"/>
              <a:t>(z.B. Altersgruppen, </a:t>
            </a:r>
            <a:br>
              <a:rPr lang="de-DE" dirty="0"/>
            </a:br>
            <a:r>
              <a:rPr lang="de-DE" dirty="0"/>
              <a:t>Bundesländerübersicht,…)</a:t>
            </a:r>
            <a:br>
              <a:rPr lang="de-DE" dirty="0"/>
            </a:br>
            <a:r>
              <a:rPr lang="de-DE" dirty="0"/>
              <a:t>vordefiniert, um den Einstieg in die</a:t>
            </a:r>
            <a:br>
              <a:rPr lang="de-DE" dirty="0"/>
            </a:br>
            <a:r>
              <a:rPr lang="de-DE" dirty="0"/>
              <a:t>Arbeit mit Tabellen zu erleichtern.</a:t>
            </a:r>
          </a:p>
        </p:txBody>
      </p:sp>
    </p:spTree>
    <p:extLst>
      <p:ext uri="{BB962C8B-B14F-4D97-AF65-F5344CB8AC3E}">
        <p14:creationId xmlns:p14="http://schemas.microsoft.com/office/powerpoint/2010/main" val="18850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Angebotsübersicht für 2024 für Organisationen</a:t>
            </a:r>
            <a:endParaRPr lang="de-DE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550014"/>
            <a:ext cx="11593744" cy="5036835"/>
          </a:xfrm>
        </p:spPr>
        <p:txBody>
          <a:bodyPr/>
          <a:lstStyle/>
          <a:p>
            <a:r>
              <a:rPr lang="de-DE" sz="2000" b="1" u="sng" dirty="0"/>
              <a:t>Preisübersicht</a:t>
            </a:r>
          </a:p>
          <a:p>
            <a:pPr lvl="0"/>
            <a:r>
              <a:rPr lang="de-DE" sz="2000" dirty="0"/>
              <a:t>Regulär: 7.250 € zzgl. </a:t>
            </a:r>
            <a:r>
              <a:rPr lang="de-DE" sz="2000" dirty="0" err="1"/>
              <a:t>Ust</a:t>
            </a:r>
            <a:r>
              <a:rPr lang="de-DE" sz="2000" dirty="0"/>
              <a:t>.</a:t>
            </a:r>
          </a:p>
          <a:p>
            <a:pPr lvl="0"/>
            <a:r>
              <a:rPr lang="de-DE" sz="2000" dirty="0"/>
              <a:t>Für DFRV-Mitglieds-Organisationen: 5.150 € zzgl. </a:t>
            </a:r>
            <a:r>
              <a:rPr lang="de-DE" sz="2000" dirty="0" err="1"/>
              <a:t>Ust</a:t>
            </a:r>
            <a:r>
              <a:rPr lang="de-DE" sz="2000" dirty="0"/>
              <a:t>.</a:t>
            </a:r>
          </a:p>
          <a:p>
            <a:pPr lvl="0"/>
            <a:r>
              <a:rPr lang="de-DE" sz="2000" dirty="0"/>
              <a:t>Für kleine DFRV-Mitglieds-Organisationen: 3.150 € zzgl. </a:t>
            </a:r>
            <a:r>
              <a:rPr lang="de-DE" sz="2000" dirty="0" err="1"/>
              <a:t>Ust</a:t>
            </a:r>
            <a:r>
              <a:rPr lang="de-DE" sz="2000" dirty="0"/>
              <a:t>. </a:t>
            </a:r>
          </a:p>
          <a:p>
            <a:pPr lvl="0"/>
            <a:endParaRPr lang="de-DE" sz="900" b="1" dirty="0"/>
          </a:p>
          <a:p>
            <a:pPr lvl="0"/>
            <a:r>
              <a:rPr lang="de-DE" sz="2000" b="1" dirty="0"/>
              <a:t>Rabattaktion: </a:t>
            </a:r>
            <a:r>
              <a:rPr lang="de-DE" sz="2000" b="1" dirty="0">
                <a:solidFill>
                  <a:srgbClr val="861928"/>
                </a:solidFill>
              </a:rPr>
              <a:t>b</a:t>
            </a:r>
            <a:r>
              <a:rPr lang="de-DE" sz="2000" b="1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zum 24. Juni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buchen und </a:t>
            </a:r>
            <a:r>
              <a:rPr lang="de-DE" sz="2000" b="1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200,-€ Rabatt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auf den Regulär-</a:t>
            </a:r>
            <a:r>
              <a:rPr lang="de-DE" sz="2000" b="1" dirty="0"/>
              <a:t>/Mitgliedspreis oder 100,-€ Rabatt auf den Preis für kleine Organisationen erhalten!</a:t>
            </a:r>
          </a:p>
          <a:p>
            <a:pPr lvl="0"/>
            <a:endParaRPr lang="de-DE" sz="2000" b="1" dirty="0"/>
          </a:p>
          <a:p>
            <a:pPr lvl="0"/>
            <a:r>
              <a:rPr lang="de-DE" sz="2000" b="1" dirty="0"/>
              <a:t>Optionale Zusatzleistungen, nur direkt buchbar bei Bonsai: </a:t>
            </a:r>
          </a:p>
          <a:p>
            <a:pPr lvl="0"/>
            <a:r>
              <a:rPr lang="de-DE" sz="2000" dirty="0"/>
              <a:t>Individuelle Frage zu Ihrer NPO: 1.200 € für geschlossene Antworten / 2.800 € für offene Antworten</a:t>
            </a:r>
          </a:p>
          <a:p>
            <a:pPr lvl="0"/>
            <a:endParaRPr lang="de-DE" sz="2000" dirty="0"/>
          </a:p>
          <a:p>
            <a:pPr lvl="0"/>
            <a:endParaRPr lang="de-DE" sz="2000" dirty="0"/>
          </a:p>
          <a:p>
            <a:pPr lvl="0"/>
            <a:endParaRPr lang="de-DE" sz="22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219FAC0-D5B9-4B49-BF6B-F2EED257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BA34C0-6A88-4CFE-BBC2-123BE14FE96A}"/>
              </a:ext>
            </a:extLst>
          </p:cNvPr>
          <p:cNvSpPr txBox="1"/>
          <p:nvPr/>
        </p:nvSpPr>
        <p:spPr>
          <a:xfrm>
            <a:off x="7928043" y="1914257"/>
            <a:ext cx="3898831" cy="1337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Feldzeit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Okt. – Nov. 2024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Ergebnis-Präsentation: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Januar 2025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Buchungsfrist: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15.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0107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Angebotsübersicht für 2024 für Dienstleister</a:t>
            </a:r>
            <a:endParaRPr lang="de-DE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550014"/>
            <a:ext cx="11593744" cy="5036835"/>
          </a:xfrm>
        </p:spPr>
        <p:txBody>
          <a:bodyPr/>
          <a:lstStyle/>
          <a:p>
            <a:r>
              <a:rPr lang="de-DE" sz="2000" b="1" u="sng" dirty="0"/>
              <a:t>Preisübersicht</a:t>
            </a:r>
          </a:p>
          <a:p>
            <a:pPr lvl="0"/>
            <a:r>
              <a:rPr lang="de-DE" sz="2000" dirty="0"/>
              <a:t>Regulär: 7.250 € zzgl. </a:t>
            </a:r>
            <a:r>
              <a:rPr lang="de-DE" sz="2000" dirty="0" err="1"/>
              <a:t>Ust</a:t>
            </a:r>
            <a:r>
              <a:rPr lang="de-DE" sz="2000" dirty="0"/>
              <a:t>.</a:t>
            </a:r>
          </a:p>
          <a:p>
            <a:pPr lvl="0"/>
            <a:r>
              <a:rPr lang="de-DE" sz="2000" dirty="0"/>
              <a:t>Für DFRV-Mitglieds-Dienstleister: 5.150 € zzgl. </a:t>
            </a:r>
            <a:r>
              <a:rPr lang="de-DE" sz="2000" dirty="0" err="1"/>
              <a:t>Ust</a:t>
            </a:r>
            <a:r>
              <a:rPr lang="de-DE" sz="2000" dirty="0"/>
              <a:t>.</a:t>
            </a:r>
          </a:p>
          <a:p>
            <a:pPr lvl="0"/>
            <a:endParaRPr lang="de-DE" sz="900" b="1" dirty="0"/>
          </a:p>
          <a:p>
            <a:pPr lvl="0"/>
            <a:endParaRPr lang="de-DE" sz="2000" b="1" dirty="0"/>
          </a:p>
          <a:p>
            <a:pPr lvl="0"/>
            <a:r>
              <a:rPr lang="de-DE" sz="2000" b="1" dirty="0"/>
              <a:t>Rabattaktion: </a:t>
            </a:r>
            <a:r>
              <a:rPr lang="de-DE" sz="2000" b="1" dirty="0">
                <a:solidFill>
                  <a:srgbClr val="861928"/>
                </a:solidFill>
              </a:rPr>
              <a:t>b</a:t>
            </a:r>
            <a:r>
              <a:rPr lang="de-DE" sz="2000" b="1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zum 24. Juni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buchen und </a:t>
            </a:r>
            <a:r>
              <a:rPr lang="de-DE" sz="2000" b="1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200,-€ Rabatt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auf den Regulär-</a:t>
            </a:r>
            <a:r>
              <a:rPr lang="de-DE" sz="2000" b="1" dirty="0"/>
              <a:t>/Mitgliedspreis.</a:t>
            </a:r>
          </a:p>
          <a:p>
            <a:pPr lvl="0"/>
            <a:r>
              <a:rPr lang="de-DE" sz="2000" dirty="0"/>
              <a:t>Dienstleister erhalten vollständigen Einblick in den allgemeinen Spendenmarkt-Teil des DSM und Zugang zum Report-Book.  </a:t>
            </a:r>
            <a:r>
              <a:rPr lang="de-DE" sz="2000" b="1" dirty="0"/>
              <a:t>Sie erhalten keinen Einblick in den Image-Teil der Organisationen</a:t>
            </a:r>
            <a:r>
              <a:rPr lang="de-DE" sz="2000" dirty="0"/>
              <a:t>. Sie erhalten eine geschlossene Frage inkl.  bzw. eine offene für zzgl. 1.200 € für offene Antworten und weitere bei Bedarf gegen Bestellung/Rechnung (direkt bei Bonsai). Sie erhalten ebenso inkludiert eine 90-minütige Zoom-Individual-Beratung. </a:t>
            </a:r>
          </a:p>
          <a:p>
            <a:pPr lvl="0"/>
            <a:endParaRPr lang="de-DE" sz="2000" dirty="0"/>
          </a:p>
          <a:p>
            <a:pPr lvl="0"/>
            <a:endParaRPr lang="de-DE" sz="22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219FAC0-D5B9-4B49-BF6B-F2EED257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BA34C0-6A88-4CFE-BBC2-123BE14FE96A}"/>
              </a:ext>
            </a:extLst>
          </p:cNvPr>
          <p:cNvSpPr txBox="1"/>
          <p:nvPr/>
        </p:nvSpPr>
        <p:spPr>
          <a:xfrm>
            <a:off x="7928043" y="1914257"/>
            <a:ext cx="3898831" cy="1337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Feldzeit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Okt. – Nov. 2024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Ergebnis-Präsentation: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Januar 2025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Buchungsfrist: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15.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6887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B00F-6114-4AF6-ACC3-7B38E2309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564624"/>
            <a:ext cx="10678788" cy="4293375"/>
          </a:xfrm>
        </p:spPr>
        <p:txBody>
          <a:bodyPr/>
          <a:lstStyle/>
          <a:p>
            <a: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 wir Ihr Interesse geweckt? </a:t>
            </a:r>
            <a:b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rgbClr val="86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Melden Sie sich gerne, auch bei Nachfragen, bei uns: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855E3A-7F6C-4E82-A94C-CF1AABF48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42" y="3957162"/>
            <a:ext cx="11562711" cy="2536794"/>
          </a:xfrm>
        </p:spPr>
        <p:txBody>
          <a:bodyPr/>
          <a:lstStyle/>
          <a:p>
            <a:br>
              <a:rPr lang="de-DE" sz="2000" dirty="0"/>
            </a:br>
            <a:r>
              <a:rPr lang="de-DE" sz="2000" dirty="0"/>
              <a:t>Allgemeine Fragen: 	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Tom Neukirchen, </a:t>
            </a:r>
            <a:r>
              <a:rPr lang="de-DE" sz="2000" dirty="0">
                <a:hlinkClick r:id="rId2"/>
              </a:rPr>
              <a:t>neukirchen@dfrv.de</a:t>
            </a:r>
            <a:r>
              <a:rPr lang="de-DE" sz="2000" dirty="0"/>
              <a:t> Tel. 0179 3910533</a:t>
            </a:r>
          </a:p>
          <a:p>
            <a:r>
              <a:rPr lang="de-DE" sz="2000" dirty="0"/>
              <a:t>Zusatzfragen + Methodik:	Jan Borcherding, </a:t>
            </a:r>
            <a:r>
              <a:rPr lang="de-D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jan.borcherding@bonsai-research.com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Tel. 0171 6869960</a:t>
            </a:r>
          </a:p>
          <a:p>
            <a:r>
              <a:rPr lang="de-DE" sz="2000" dirty="0">
                <a:ea typeface="Calibri" panose="020F0502020204030204" pitchFamily="34" charset="0"/>
              </a:rPr>
              <a:t>Buchung + Bezahlung: 	Michael Gugat, </a:t>
            </a:r>
            <a:r>
              <a:rPr lang="de-DE" sz="2000" dirty="0">
                <a:hlinkClick r:id="rId4"/>
              </a:rPr>
              <a:t>spendenmonitor@dfrv.de </a:t>
            </a:r>
            <a:r>
              <a:rPr lang="de-DE" sz="2000" dirty="0"/>
              <a:t>Tel. 030 308831800</a:t>
            </a:r>
          </a:p>
          <a:p>
            <a:endParaRPr lang="de-DE" sz="2000" dirty="0"/>
          </a:p>
          <a:p>
            <a:r>
              <a:rPr lang="de-DE" sz="2000" dirty="0"/>
              <a:t>P.S.  Buchen Sie bis zum 7. Juni, um vom attraktiven Rabatt zu profitieren!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 Deutscher Spendenmonitor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696" y="1478604"/>
            <a:ext cx="11593744" cy="4920507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Überblick: Wer wird befragt / Was wird erhoben + Methodik &amp; Zusatzleistungen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Aufbau &amp; Einblick Fragebogen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Bekanntheit &amp; Image Ihrer NPO messen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Überblick teilnehmender Organisationen in 2023 </a:t>
            </a:r>
            <a:endParaRPr lang="de-DE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/>
              <a:t>Bekanntheit und Image mit anderen NPO benchmarken 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/>
              <a:t>Service: Präsentation für alle und individuelle Ergebnisberatung </a:t>
            </a:r>
          </a:p>
          <a:p>
            <a:pPr marL="457200" indent="-457200">
              <a:buClr>
                <a:srgbClr val="861928"/>
              </a:buClr>
              <a:buSzPct val="110000"/>
              <a:buFont typeface="+mj-lt"/>
              <a:buAutoNum type="arabicPeriod"/>
            </a:pPr>
            <a:r>
              <a:rPr lang="de-DE" sz="2000" dirty="0">
                <a:latin typeface="Calibri"/>
                <a:cs typeface="Calibri"/>
              </a:rPr>
              <a:t>Einblicke ins Auswertungstool</a:t>
            </a:r>
            <a:endParaRPr lang="de-DE" sz="2000" dirty="0"/>
          </a:p>
          <a:p>
            <a:pPr marL="457200" indent="-457200">
              <a:buClr>
                <a:srgbClr val="861928"/>
              </a:buClr>
              <a:buSzPct val="110000"/>
              <a:buAutoNum type="arabicPeriod"/>
            </a:pPr>
            <a:r>
              <a:rPr lang="de-DE" sz="2000" dirty="0">
                <a:latin typeface="Calibri"/>
                <a:cs typeface="Calibri"/>
              </a:rPr>
              <a:t>Angebotsübersicht &amp; Kontaktinformationen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354AEC6-1C2E-432B-A414-88A61F40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</p:spTree>
    <p:extLst>
      <p:ext uri="{BB962C8B-B14F-4D97-AF65-F5344CB8AC3E}">
        <p14:creationId xmlns:p14="http://schemas.microsoft.com/office/powerpoint/2010/main" val="8493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674182"/>
          </a:xfrm>
        </p:spPr>
        <p:txBody>
          <a:bodyPr/>
          <a:lstStyle/>
          <a:p>
            <a:pPr marL="514350" indent="-514350">
              <a:buClr>
                <a:srgbClr val="861928"/>
              </a:buClr>
              <a:buFont typeface="+mj-lt"/>
              <a:buAutoNum type="arabicPeriod"/>
            </a:pPr>
            <a:r>
              <a:rPr lang="de-DE" sz="2800" dirty="0">
                <a:latin typeface="Calibri"/>
                <a:cs typeface="Calibri"/>
              </a:rPr>
              <a:t>Wer wird befragt / Was wird erhoben - </a:t>
            </a:r>
            <a:br>
              <a:rPr lang="de-DE" sz="2800" dirty="0">
                <a:latin typeface="Calibri"/>
                <a:cs typeface="Calibri"/>
              </a:rPr>
            </a:br>
            <a:r>
              <a:rPr lang="de-DE" sz="2800" dirty="0">
                <a:latin typeface="Calibri"/>
                <a:cs typeface="Calibri"/>
              </a:rPr>
              <a:t>Methodik &amp; Zusatzleistungen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56EC3C7-24C5-45F8-95BC-33BF897F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graphicFrame>
        <p:nvGraphicFramePr>
          <p:cNvPr id="9" name="Tabelle 7">
            <a:extLst>
              <a:ext uri="{FF2B5EF4-FFF2-40B4-BE49-F238E27FC236}">
                <a16:creationId xmlns:a16="http://schemas.microsoft.com/office/drawing/2014/main" id="{4AAB30E8-A8D5-4AD5-A5ED-F5637A91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786"/>
              </p:ext>
            </p:extLst>
          </p:nvPr>
        </p:nvGraphicFramePr>
        <p:xfrm>
          <a:off x="359999" y="1554751"/>
          <a:ext cx="11466875" cy="576042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5250898">
                  <a:extLst>
                    <a:ext uri="{9D8B030D-6E8A-4147-A177-3AD203B41FA5}">
                      <a16:colId xmlns:a16="http://schemas.microsoft.com/office/drawing/2014/main" val="9448964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5836156"/>
                    </a:ext>
                  </a:extLst>
                </a:gridCol>
                <a:gridCol w="6007697">
                  <a:extLst>
                    <a:ext uri="{9D8B030D-6E8A-4147-A177-3AD203B41FA5}">
                      <a16:colId xmlns:a16="http://schemas.microsoft.com/office/drawing/2014/main" val="2974671327"/>
                    </a:ext>
                  </a:extLst>
                </a:gridCol>
              </a:tblGrid>
              <a:tr h="517869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Überblick: Befragte &amp; erhobene Daten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192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Calibri"/>
                          <a:cs typeface="Calibri"/>
                        </a:rPr>
                        <a:t>Überblick: Methodik &amp; individuelle Zusatzleistungen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19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66451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5.000 deutschsprachige Personen in Deutschland </a:t>
                      </a:r>
                      <a:br>
                        <a:rPr lang="de-DE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de-DE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(ab 16 bis 70 Jahre)</a:t>
                      </a:r>
                    </a:p>
                    <a:p>
                      <a:br>
                        <a:rPr lang="en-US" sz="10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en-US" sz="18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Auswahl</a:t>
                      </a:r>
                      <a:r>
                        <a:rPr lang="en-US" sz="18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erfasster</a:t>
                      </a:r>
                      <a:r>
                        <a:rPr lang="en-US" sz="18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sozio-demographischer</a:t>
                      </a:r>
                      <a:r>
                        <a:rPr lang="en-US" sz="18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Merkmale</a:t>
                      </a:r>
                      <a:r>
                        <a:rPr lang="en-US" sz="18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Geschlecht / Bundesland / Alter / Bildung / Einkommen / Religion 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endParaRPr lang="de-DE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Clr>
                          <a:srgbClr val="861928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de-DE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Weitere Einblicke u.a.: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Spendenbereitschaft, Einstellung zum Spenden &amp; Verwaltungsausgaben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endParaRPr lang="de-DE" sz="180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Clr>
                          <a:srgbClr val="861928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de-DE" sz="1800" b="1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 &amp; Bekanntheit Ihrer NPO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 alle Fragen/Merkmale können in der Auswertung beliebig miteinander kombiniert &amp; selektiert werden!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Online-Panel-</a:t>
                      </a:r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Befragung</a:t>
                      </a:r>
                      <a:br>
                        <a:rPr lang="en-US" sz="10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</a:br>
                      <a:endParaRPr lang="en-US" sz="1000" b="1" dirty="0">
                        <a:solidFill>
                          <a:srgbClr val="1A1A1A"/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Sozio-demographische Gewichtung gewährleistet Repräsentativität u. schließt unerwünschte Verzerrung aus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Kleine Organisationen können ohne zusätzliche Kosten eigene Interessent*innen-/Spender*innen ergänzend zum Pool der Befragten hinzuziehen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Optional: Platzierung individueller Fragestellung für Ihre NPO</a:t>
                      </a:r>
                      <a:b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</a:b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Optional: Mehr Befragte (Boosts) für bestimmte Regionen oder Zielgruppen, z.B. Berlin, Ostdeutschland, Landeskirchen, U-30, um belastbare Zahlen für eigentlich zu kleine Gruppen zu erheben.</a:t>
                      </a:r>
                    </a:p>
                    <a:p>
                      <a:pPr marL="285750" indent="-285750">
                        <a:buClr>
                          <a:srgbClr val="861928"/>
                        </a:buClr>
                        <a:buFont typeface="Arial" panose="020B0604020202020204" pitchFamily="34" charset="0"/>
                        <a:buChar char="•"/>
                      </a:pPr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61928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br>
                        <a:rPr lang="en-US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</a:br>
                      <a:endParaRPr lang="en-US" sz="400" dirty="0">
                        <a:solidFill>
                          <a:srgbClr val="1A1A1A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de-D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9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A2BC-6911-2C17-91CA-F3B1B833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61928"/>
                </a:solidFill>
              </a:rPr>
              <a:t>2. </a:t>
            </a:r>
            <a:r>
              <a:rPr lang="en-US" dirty="0"/>
              <a:t>Aufbau &amp; </a:t>
            </a:r>
            <a:r>
              <a:rPr lang="en-US" dirty="0" err="1"/>
              <a:t>Einblick</a:t>
            </a:r>
            <a:r>
              <a:rPr lang="en-US" dirty="0"/>
              <a:t> </a:t>
            </a:r>
            <a:r>
              <a:rPr lang="en-US" dirty="0" err="1"/>
              <a:t>Fragebogen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B33F3-EF2C-C8D9-7265-6040597C5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0495D-F6E3-12B7-51FE-D66BAF16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Spendenmonitor 2023</a:t>
            </a:r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F504D4B3-072A-4458-A66C-911D6798DD3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90942976"/>
              </p:ext>
            </p:extLst>
          </p:nvPr>
        </p:nvGraphicFramePr>
        <p:xfrm>
          <a:off x="360363" y="1128409"/>
          <a:ext cx="11466512" cy="505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0FFE3CEA-E636-211B-01EF-EE67D52D5837}"/>
              </a:ext>
            </a:extLst>
          </p:cNvPr>
          <p:cNvSpPr/>
          <p:nvPr/>
        </p:nvSpPr>
        <p:spPr>
          <a:xfrm>
            <a:off x="5781675" y="3114675"/>
            <a:ext cx="914400" cy="914400"/>
          </a:xfrm>
          <a:prstGeom prst="snip1Rect">
            <a:avLst/>
          </a:prstGeom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Single Corner Snipped 21">
            <a:extLst>
              <a:ext uri="{FF2B5EF4-FFF2-40B4-BE49-F238E27FC236}">
                <a16:creationId xmlns:a16="http://schemas.microsoft.com/office/drawing/2014/main" id="{4CD13CE7-E5C3-E18F-F4F9-02491B02CDCD}"/>
              </a:ext>
            </a:extLst>
          </p:cNvPr>
          <p:cNvSpPr/>
          <p:nvPr/>
        </p:nvSpPr>
        <p:spPr>
          <a:xfrm>
            <a:off x="5924550" y="3257550"/>
            <a:ext cx="914400" cy="914400"/>
          </a:xfrm>
          <a:prstGeom prst="snip1Rect">
            <a:avLst/>
          </a:prstGeom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861928"/>
                </a:solidFill>
              </a:rPr>
              <a:t>3</a:t>
            </a:r>
            <a:r>
              <a:rPr lang="de-DE" sz="2800" dirty="0">
                <a:solidFill>
                  <a:srgbClr val="861928"/>
                </a:solidFill>
              </a:rPr>
              <a:t>. </a:t>
            </a:r>
            <a:r>
              <a:rPr lang="de-DE" sz="2800" dirty="0"/>
              <a:t>Bekanntheit &amp; Image </a:t>
            </a:r>
            <a:r>
              <a:rPr lang="de-DE" dirty="0"/>
              <a:t>Ihrer </a:t>
            </a:r>
            <a:r>
              <a:rPr lang="de-DE" sz="2800" dirty="0"/>
              <a:t>NPO messen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612159"/>
            <a:ext cx="11593744" cy="3999600"/>
          </a:xfrm>
        </p:spPr>
        <p:txBody>
          <a:bodyPr/>
          <a:lstStyle/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861928"/>
                </a:solidFill>
              </a:rPr>
              <a:t>Finden Sie heraus wie erfolgreich Ihre Öffentlichkeitsarbeit ist!</a:t>
            </a:r>
            <a:br>
              <a:rPr lang="de-DE" sz="2000" dirty="0"/>
            </a:br>
            <a:br>
              <a:rPr lang="de-DE" sz="500" dirty="0"/>
            </a:br>
            <a:r>
              <a:rPr lang="de-DE" sz="2000" dirty="0"/>
              <a:t>Ungestützte Bekanntheit: aktive Nennungen</a:t>
            </a:r>
            <a:br>
              <a:rPr lang="de-DE" sz="2000" dirty="0"/>
            </a:br>
            <a:r>
              <a:rPr lang="de-DE" sz="2000" dirty="0"/>
              <a:t>Beispielfrage: Welche gemeinnützigen Organisationen, die zu Spenden aufrufen, kennen Sie, sei es auch nur dem Namen nach?</a:t>
            </a:r>
          </a:p>
          <a:p>
            <a:r>
              <a:rPr lang="de-DE" sz="1000" dirty="0"/>
              <a:t> </a:t>
            </a:r>
          </a:p>
          <a:p>
            <a:pPr marL="342900" lvl="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861928"/>
                </a:solidFill>
              </a:rPr>
              <a:t>Finden Sie heraus auf welche Resonanz Ihre Kaltakquise stößt!</a:t>
            </a:r>
            <a:br>
              <a:rPr lang="de-DE" sz="2000" b="1" dirty="0"/>
            </a:br>
            <a:r>
              <a:rPr lang="de-DE" sz="2000" b="1" dirty="0"/>
              <a:t>Wo ist die Bekanntheit am höchsten, wo am niedrigsten.</a:t>
            </a:r>
          </a:p>
          <a:p>
            <a:pPr marL="359025" lvl="3" indent="0">
              <a:buNone/>
            </a:pPr>
            <a:br>
              <a:rPr lang="de-DE" sz="500" dirty="0"/>
            </a:br>
            <a:r>
              <a:rPr lang="de-DE" sz="2000" dirty="0"/>
              <a:t>Gestützte Bekanntheit: Bekanntheit der NPO, Vorlage von Name/Logo</a:t>
            </a:r>
          </a:p>
          <a:p>
            <a:pPr marL="359025" lvl="3" indent="0">
              <a:buNone/>
            </a:pPr>
            <a:endParaRPr lang="de-DE" sz="1500" dirty="0"/>
          </a:p>
          <a:p>
            <a:r>
              <a:rPr lang="de-DE" sz="2000" b="1" dirty="0"/>
              <a:t>Der DSM liefert dem Fundraising wertvolles Basis-Wissen &amp; der Öffentlichkeitsarbeit belastbare Kennzahlen (</a:t>
            </a:r>
            <a:r>
              <a:rPr lang="de-DE" sz="2000" b="1" dirty="0" err="1"/>
              <a:t>outcome</a:t>
            </a:r>
            <a:r>
              <a:rPr lang="de-DE" sz="2000" b="1" dirty="0"/>
              <a:t>)</a:t>
            </a:r>
            <a:endParaRPr lang="de-DE" sz="2000" b="1" dirty="0">
              <a:solidFill>
                <a:srgbClr val="861928"/>
              </a:solidFill>
            </a:endParaRPr>
          </a:p>
          <a:p>
            <a:pPr marL="285750" lvl="0" indent="-285750">
              <a:buFontTx/>
              <a:buChar char="-"/>
            </a:pPr>
            <a:endParaRPr 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5E3266F-29AD-4E96-91ED-E20077D3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</p:spTree>
    <p:extLst>
      <p:ext uri="{BB962C8B-B14F-4D97-AF65-F5344CB8AC3E}">
        <p14:creationId xmlns:p14="http://schemas.microsoft.com/office/powerpoint/2010/main" val="38810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861928"/>
                </a:solidFill>
              </a:rPr>
              <a:t>3</a:t>
            </a:r>
            <a:r>
              <a:rPr lang="de-DE" sz="2800" dirty="0">
                <a:solidFill>
                  <a:srgbClr val="861928"/>
                </a:solidFill>
              </a:rPr>
              <a:t>. </a:t>
            </a:r>
            <a:r>
              <a:rPr lang="de-DE" sz="2800" dirty="0"/>
              <a:t>Bekanntheit &amp; Image </a:t>
            </a:r>
            <a:r>
              <a:rPr lang="de-DE" dirty="0"/>
              <a:t>Ihrer </a:t>
            </a:r>
            <a:r>
              <a:rPr lang="de-DE" sz="2800" dirty="0"/>
              <a:t>NPO messen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612159"/>
            <a:ext cx="11593744" cy="3999600"/>
          </a:xfrm>
        </p:spPr>
        <p:txBody>
          <a:bodyPr/>
          <a:lstStyle/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Welches Imageprofil hat Ihre NPO? 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Wird Ihre Org. als wirksam, modern, traditionell, transparent erachtet - oder eher das Gegenteil?</a:t>
            </a:r>
            <a:br>
              <a:rPr lang="de-DE" sz="2000" dirty="0"/>
            </a:br>
            <a:endParaRPr lang="de-DE" b="1" dirty="0"/>
          </a:p>
          <a:p>
            <a:pPr>
              <a:buClr>
                <a:srgbClr val="861928"/>
              </a:buClr>
            </a:pPr>
            <a:r>
              <a:rPr lang="de-DE" sz="2000" b="1" dirty="0"/>
              <a:t>Die Image-Erhebung zeigt Ihnen, wo Sie stehen, wo Ihre Stärken liegen, und wo Ihre Organisation noch Entwicklungspotenzial hat.</a:t>
            </a:r>
          </a:p>
          <a:p>
            <a:pPr>
              <a:buClr>
                <a:srgbClr val="861928"/>
              </a:buClr>
            </a:pPr>
            <a:r>
              <a:rPr lang="de-DE" sz="2000" dirty="0"/>
              <a:t>Organisationen mit einer geringen Bekanntheit können, ergänzend zu der Basisstichprobe (N=5.000), ihre eigenen Kontakte (z.B. Spender*innen) einladen, an der Befragung teilzunehmen – kostenlos! </a:t>
            </a:r>
            <a:br>
              <a:rPr lang="de-DE" sz="2000" dirty="0"/>
            </a:br>
            <a:r>
              <a:rPr lang="de-DE" sz="2000" dirty="0"/>
              <a:t>Die Aussagekraft der Imageanalyse wird hierdurch deutlich erhöht.</a:t>
            </a:r>
          </a:p>
          <a:p>
            <a:pPr>
              <a:buClr>
                <a:srgbClr val="861928"/>
              </a:buClr>
            </a:pPr>
            <a:endParaRPr lang="de-DE" sz="2000" dirty="0"/>
          </a:p>
          <a:p>
            <a:pPr>
              <a:buClr>
                <a:srgbClr val="861928"/>
              </a:buClr>
            </a:pPr>
            <a:br>
              <a:rPr lang="de-DE" sz="2000" b="1" dirty="0">
                <a:solidFill>
                  <a:srgbClr val="861928"/>
                </a:solidFill>
              </a:rPr>
            </a:br>
            <a:r>
              <a:rPr lang="de-DE" sz="2000" b="1" dirty="0">
                <a:solidFill>
                  <a:srgbClr val="861928"/>
                </a:solidFill>
              </a:rPr>
              <a:t>Nutzen Sie diese Erkenntnisse, um im Fundraising die passende Ansprache zu finden!</a:t>
            </a:r>
          </a:p>
          <a:p>
            <a:pPr>
              <a:buClr>
                <a:srgbClr val="861928"/>
              </a:buClr>
            </a:pPr>
            <a:endParaRPr lang="de-DE" sz="2000" b="1" dirty="0">
              <a:solidFill>
                <a:srgbClr val="861928"/>
              </a:solidFill>
            </a:endParaRPr>
          </a:p>
          <a:p>
            <a:pPr marL="285750" lvl="0" indent="-285750">
              <a:buFontTx/>
              <a:buChar char="-"/>
            </a:pPr>
            <a:endParaRPr lang="de-DE" sz="24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5E3266F-29AD-4E96-91ED-E20077D3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</p:spTree>
    <p:extLst>
      <p:ext uri="{BB962C8B-B14F-4D97-AF65-F5344CB8AC3E}">
        <p14:creationId xmlns:p14="http://schemas.microsoft.com/office/powerpoint/2010/main" val="21307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C8967-DBF2-4C6F-A571-8A0F491D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861928"/>
                </a:solidFill>
                <a:latin typeface="Calibri"/>
                <a:cs typeface="Calibri"/>
              </a:rPr>
              <a:t>4. </a:t>
            </a:r>
            <a:r>
              <a:rPr lang="de-DE" sz="2800" dirty="0">
                <a:latin typeface="Calibri"/>
                <a:cs typeface="Calibri"/>
              </a:rPr>
              <a:t>Überblick teilnehmender Organisationen in 2023 </a:t>
            </a:r>
            <a:br>
              <a:rPr lang="de-DE" sz="2800" dirty="0">
                <a:latin typeface="Calibri"/>
                <a:cs typeface="Calibri"/>
              </a:rPr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3180AE-A8EA-48FD-91D7-6FEED50DF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B86FE1-B13E-4D01-B03C-0AE055CC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7A4D5A17-6EAA-4350-B84C-4EDDA23630B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41158719"/>
              </p:ext>
            </p:extLst>
          </p:nvPr>
        </p:nvGraphicFramePr>
        <p:xfrm>
          <a:off x="359996" y="1891228"/>
          <a:ext cx="11465999" cy="3333368"/>
        </p:xfrm>
        <a:graphic>
          <a:graphicData uri="http://schemas.openxmlformats.org/drawingml/2006/table">
            <a:tbl>
              <a:tblPr/>
              <a:tblGrid>
                <a:gridCol w="5851507">
                  <a:extLst>
                    <a:ext uri="{9D8B030D-6E8A-4147-A177-3AD203B41FA5}">
                      <a16:colId xmlns:a16="http://schemas.microsoft.com/office/drawing/2014/main" val="3794467267"/>
                    </a:ext>
                  </a:extLst>
                </a:gridCol>
                <a:gridCol w="5614492">
                  <a:extLst>
                    <a:ext uri="{9D8B030D-6E8A-4147-A177-3AD203B41FA5}">
                      <a16:colId xmlns:a16="http://schemas.microsoft.com/office/drawing/2014/main" val="498187049"/>
                    </a:ext>
                  </a:extLst>
                </a:gridCol>
              </a:tblGrid>
              <a:tr h="2425250"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Kindernothilfe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Weisser</a:t>
                      </a: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Ring e.V. Bundesgeschäftsstelle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DRF Stiftung Luftrettung gemeinnützige AG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Bischöfliches Hilfswerk Misereor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Ärzte ohne Grenzen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World Vision Deutschland e.V.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Brot für die Welt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Oxfam Deutschland e.V. 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 Bodelschwinghsche Stiftungen Bethel</a:t>
                      </a: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missio</a:t>
                      </a: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aachen</a:t>
                      </a:r>
                      <a:endParaRPr lang="de-DE" sz="1800" b="0" i="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Mission </a:t>
                      </a:r>
                      <a:r>
                        <a:rPr lang="de-DE" sz="1800" b="0" i="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münchen</a:t>
                      </a:r>
                      <a:endParaRPr lang="de-DE" sz="1800" b="0" i="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de-DE" sz="1800" b="0" i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Volksbund Deutsche Kriegsgräberfürsorge e.V. </a:t>
                      </a:r>
                    </a:p>
                  </a:txBody>
                  <a:tcPr marL="41528" marR="41528" marT="20764" marB="207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endParaRPr lang="de-DE" sz="1800" b="0" i="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528" marR="41528" marT="20764" marB="207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04301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F5E63DB-A900-2A7F-0691-5B698327DC31}"/>
              </a:ext>
            </a:extLst>
          </p:cNvPr>
          <p:cNvSpPr txBox="1"/>
          <p:nvPr/>
        </p:nvSpPr>
        <p:spPr>
          <a:xfrm flipH="1">
            <a:off x="6542843" y="1891228"/>
            <a:ext cx="5283152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base">
              <a:buFontTx/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Deutscher Tierschutzbund e.V.</a:t>
            </a:r>
          </a:p>
          <a:p>
            <a:pPr algn="l" rtl="0" fontAlgn="base">
              <a:buFontTx/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 Kinderkrebsstiftung</a:t>
            </a:r>
          </a:p>
          <a:p>
            <a:pPr algn="l" rtl="0" fontAlgn="base">
              <a:buFontTx/>
              <a:buNone/>
            </a:pPr>
            <a:r>
              <a:rPr lang="de-DE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Stiftung Menschen für Menschen</a:t>
            </a:r>
            <a:endParaRPr lang="de-DE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Greenpeace e.V.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 Help e.V.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 Herzstiftung</a:t>
            </a:r>
          </a:p>
          <a:p>
            <a:pPr algn="l" rtl="0" fontAlgn="base">
              <a:buFontTx/>
              <a:buNone/>
            </a:pPr>
            <a:r>
              <a:rPr lang="de-DE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Betterplace</a:t>
            </a:r>
            <a:endParaRPr lang="de-DE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Stiftung Deutsche Krebshilfe</a:t>
            </a:r>
          </a:p>
          <a:p>
            <a:pPr algn="l" rtl="0" fontAlgn="base">
              <a:buFontTx/>
              <a:buNone/>
            </a:pPr>
            <a:r>
              <a:rPr lang="de-DE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Islamic</a:t>
            </a: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Relief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Ärzte der Welt e.V.</a:t>
            </a:r>
          </a:p>
          <a:p>
            <a:pPr algn="l" rtl="0" fontAlgn="base">
              <a:buFontTx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Deutsches Rotes Kreuz / Generalsekretariat</a:t>
            </a:r>
          </a:p>
        </p:txBody>
      </p:sp>
    </p:spTree>
    <p:extLst>
      <p:ext uri="{BB962C8B-B14F-4D97-AF65-F5344CB8AC3E}">
        <p14:creationId xmlns:p14="http://schemas.microsoft.com/office/powerpoint/2010/main" val="41078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861928"/>
                </a:solidFill>
              </a:rPr>
              <a:t>5</a:t>
            </a:r>
            <a:r>
              <a:rPr lang="de-DE" sz="2800" dirty="0">
                <a:solidFill>
                  <a:srgbClr val="861928"/>
                </a:solidFill>
              </a:rPr>
              <a:t>. </a:t>
            </a:r>
            <a:r>
              <a:rPr lang="de-DE" sz="2800" dirty="0"/>
              <a:t>Bekanntheit und Image mit anderen NPO benchmarken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612159"/>
            <a:ext cx="11593744" cy="3999600"/>
          </a:xfrm>
        </p:spPr>
        <p:txBody>
          <a:bodyPr/>
          <a:lstStyle/>
          <a:p>
            <a:r>
              <a:rPr lang="de-DE" sz="2000" dirty="0"/>
              <a:t>Die Fundraising-Konkurrenz wird härter: </a:t>
            </a:r>
            <a:r>
              <a:rPr lang="de-DE" sz="2000" b="1" dirty="0">
                <a:solidFill>
                  <a:srgbClr val="861928"/>
                </a:solidFill>
              </a:rPr>
              <a:t> -&gt; </a:t>
            </a:r>
            <a:r>
              <a:rPr lang="de-DE" sz="2000" b="1" dirty="0"/>
              <a:t>eine klare Positionierung und Profilierung ist umso wichtiger!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dirty="0"/>
              <a:t>Erfahren Sie im Benchmark, wie Sie und Ihre Bekanntheit &amp; Image im Vergleich zu anderen Organisationen dastehen:</a:t>
            </a:r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in Ihrer Zielgruppe, bei Ihrem Potenzial, bei Ihrer Spender*</a:t>
            </a:r>
            <a:r>
              <a:rPr lang="de-DE" sz="2000" dirty="0" err="1"/>
              <a:t>innenschaft</a:t>
            </a:r>
            <a:endParaRPr lang="de-DE" sz="2000" dirty="0"/>
          </a:p>
          <a:p>
            <a:pPr marL="342900" indent="-342900">
              <a:buClr>
                <a:srgbClr val="861928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wo sind Überschneidungen und wo klare Abgrenzungen?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3EF382-4399-4CA5-8D17-2064116D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</p:spTree>
    <p:extLst>
      <p:ext uri="{BB962C8B-B14F-4D97-AF65-F5344CB8AC3E}">
        <p14:creationId xmlns:p14="http://schemas.microsoft.com/office/powerpoint/2010/main" val="21795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861928"/>
                </a:solidFill>
              </a:rPr>
              <a:t>6. </a:t>
            </a:r>
            <a:r>
              <a:rPr lang="de-DE" sz="2800" dirty="0"/>
              <a:t>Service: Präsentation für alle &amp; individuelle Ergebnisberatung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F65812-0CF1-4C53-94AC-CDF3B9930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1BFBB4-2927-430E-BEA9-27D484D999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364509"/>
            <a:ext cx="11466875" cy="4878288"/>
          </a:xfrm>
        </p:spPr>
        <p:txBody>
          <a:bodyPr/>
          <a:lstStyle/>
          <a:p>
            <a:r>
              <a:rPr lang="de-DE" sz="2000" dirty="0"/>
              <a:t>Die </a:t>
            </a:r>
            <a:r>
              <a:rPr lang="de-DE" sz="2000" b="1" dirty="0"/>
              <a:t>wichtigsten Kennzahlen </a:t>
            </a:r>
            <a:r>
              <a:rPr lang="de-DE" sz="2000" dirty="0"/>
              <a:t>werden Ihnen als teilnehmender NPO </a:t>
            </a:r>
            <a:r>
              <a:rPr lang="de-DE" sz="2000" b="1" dirty="0"/>
              <a:t>exklusiv vorab </a:t>
            </a:r>
            <a:r>
              <a:rPr lang="de-DE" sz="2000" dirty="0"/>
              <a:t>präsentiert.</a:t>
            </a:r>
          </a:p>
          <a:p>
            <a:r>
              <a:rPr lang="de-DE" sz="2000" dirty="0"/>
              <a:t>Sie erhalten die Präsentation mit ausgewählten </a:t>
            </a:r>
            <a:r>
              <a:rPr lang="de-DE" sz="2000" b="1" dirty="0"/>
              <a:t>Detailauswertungen</a:t>
            </a:r>
            <a:r>
              <a:rPr lang="de-DE" sz="2000" dirty="0"/>
              <a:t>.</a:t>
            </a:r>
          </a:p>
          <a:p>
            <a:r>
              <a:rPr lang="de-DE" sz="2000" b="1" dirty="0"/>
              <a:t>Alle Ergebnisse sind im Januar 2025</a:t>
            </a:r>
            <a:r>
              <a:rPr lang="de-DE" sz="2000" dirty="0"/>
              <a:t> für Sie verfügbar – online und interaktiv in unserem Auswertungstool. </a:t>
            </a:r>
          </a:p>
          <a:p>
            <a:r>
              <a:rPr lang="de-DE" sz="2000" dirty="0"/>
              <a:t>Unser Auswertungstool ermöglicht Ihnen nicht nur, Grafiken und Tabellen im von uns vordefinierten Format abzurufen (und in Excel oder PDF zu exportieren), </a:t>
            </a:r>
            <a:r>
              <a:rPr lang="de-DE" sz="2000" b="1" dirty="0"/>
              <a:t>sondern auch mit eigenen Filtern Ihre speziellen Zielgruppen zu erkunden</a:t>
            </a:r>
            <a:r>
              <a:rPr lang="de-DE" sz="2000" dirty="0"/>
              <a:t>, neue Kombinationen auszuprobieren und den gesamten Datenbestand interaktiv zu entdecken. Sie können hier also in einem Bevölkerungsdatensatz Datenbankoperationen wie in Ihren eigenen Spenderdaten durchführen – mit immer neuen Möglichkeiten, denn unser Tool wächst mit Ihren Wünschen.</a:t>
            </a:r>
          </a:p>
          <a:p>
            <a:r>
              <a:rPr lang="de-DE" sz="2000" dirty="0"/>
              <a:t>Für alle, die bereits 2022 und/oder 2023 am Spendenmonitor teilgenommen haben, gibt es dann mit dem Datensatz 2024 die Möglichkeit, Daten auch über mehrere Erhebungen direkt im Tool zu vergleichen oder – besonders hilfreich bei kleinen Zielgruppen – über mehrere Jahre hinweg zu kumulieren.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04590D-1FDF-4A5A-8EE7-5FAB58F0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Spendenmonitor 2023</a:t>
            </a:r>
          </a:p>
        </p:txBody>
      </p:sp>
    </p:spTree>
    <p:extLst>
      <p:ext uri="{BB962C8B-B14F-4D97-AF65-F5344CB8AC3E}">
        <p14:creationId xmlns:p14="http://schemas.microsoft.com/office/powerpoint/2010/main" val="3660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71660D270C64F5BBB8F27F5E85BE6370" val="KT\ric1607;e3171716-98b2-4896-b5c7-e8b8ab69e33b;Restricted use;2017-03-07T17:06:47;;|"/>
  <p:tag name="A71660D270C64F5BBB8F27F5E85BE630" val="1"/>
  <p:tag name="ISFOXDOCUMENTCLASSIFICATIONVERSION" val="1"/>
  <p:tag name="ESKATOOLS_ISFOXSHOWSHAPES" val="0"/>
  <p:tag name="ESKA_CLIENTLIBRARY" val="KANTAR english"/>
  <p:tag name="ESKA_CLIENTLIBRARYVERSION" val="1"/>
  <p:tag name="VERSIONID" val="711"/>
  <p:tag name="EXCLUDEHIDDENSLIDES" val="False"/>
  <p:tag name="NUMBEROFPAGES" val="12"/>
  <p:tag name="ISFOXLABELUSERINTERACTION" val="True"/>
  <p:tag name="ISFOXOLDCLASSIFICATIONID" val="00000000-0000-0000-0000-000000000000"/>
  <p:tag name="ISFOXCLASSIFICATIONID" val="e3171716-98b2-4896-b5c7-e8b8ab69e33b"/>
  <p:tag name="ISFOXCLASSIFICATIONNAME" val="Restricted use"/>
  <p:tag name="ISFOXSHOWCLASSIFICATIONREQUESTDIALOG" val="False"/>
  <p:tag name="ISFOXCLASSIFICATIONINKEYWORDS" val="Restricted use"/>
  <p:tag name="ISFOXDOVERSIONINGONSAV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DEFC0F2D0114458DA30C632144E66C" ma:contentTypeVersion="27" ma:contentTypeDescription="Ein neues Dokument erstellen." ma:contentTypeScope="" ma:versionID="4e4346e35c911e978f441e8225f5db9d">
  <xsd:schema xmlns:xsd="http://www.w3.org/2001/XMLSchema" xmlns:xs="http://www.w3.org/2001/XMLSchema" xmlns:p="http://schemas.microsoft.com/office/2006/metadata/properties" xmlns:ns2="6f875bcc-86bc-4f79-9d71-8acfecc6122b" xmlns:ns3="2221597c-e8fb-4965-8649-b66a1027011e" targetNamespace="http://schemas.microsoft.com/office/2006/metadata/properties" ma:root="true" ma:fieldsID="378dd6aebcd32cbbaaec95510e863820" ns2:_="" ns3:_="">
    <xsd:import namespace="6f875bcc-86bc-4f79-9d71-8acfecc6122b"/>
    <xsd:import namespace="2221597c-e8fb-4965-8649-b66a1027011e"/>
    <xsd:element name="properties">
      <xsd:complexType>
        <xsd:sequence>
          <xsd:element name="documentManagement">
            <xsd:complexType>
              <xsd:all>
                <xsd:element ref="ns2:Zweck" minOccurs="0"/>
                <xsd:element ref="ns2:Auftragsbest_x00e4_tigung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OrtTest" minOccurs="0"/>
                <xsd:element ref="ns2:9301baaf-68a7-4d22-a617-72fd5776fb6dCountryOrRegion" minOccurs="0"/>
                <xsd:element ref="ns2:9301baaf-68a7-4d22-a617-72fd5776fb6dState" minOccurs="0"/>
                <xsd:element ref="ns2:9301baaf-68a7-4d22-a617-72fd5776fb6dCity" minOccurs="0"/>
                <xsd:element ref="ns2:9301baaf-68a7-4d22-a617-72fd5776fb6dPostalCode" minOccurs="0"/>
                <xsd:element ref="ns2:9301baaf-68a7-4d22-a617-72fd5776fb6dStreet" minOccurs="0"/>
                <xsd:element ref="ns2:9301baaf-68a7-4d22-a617-72fd5776fb6dGeoLoc" minOccurs="0"/>
                <xsd:element ref="ns2:9301baaf-68a7-4d22-a617-72fd5776fb6d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75bcc-86bc-4f79-9d71-8acfecc6122b" elementFormDefault="qualified">
    <xsd:import namespace="http://schemas.microsoft.com/office/2006/documentManagement/types"/>
    <xsd:import namespace="http://schemas.microsoft.com/office/infopath/2007/PartnerControls"/>
    <xsd:element name="Zweck" ma:index="8" nillable="true" ma:displayName="Zweck" ma:description="Wofür ist das Angebot" ma:format="Dropdown" ma:internalName="Zwec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agazin"/>
                    <xsd:enumeration value="NL"/>
                    <xsd:enumeration value="Kongress"/>
                  </xsd:restriction>
                </xsd:simpleType>
              </xsd:element>
            </xsd:sequence>
          </xsd:extension>
        </xsd:complexContent>
      </xsd:complexType>
    </xsd:element>
    <xsd:element name="Auftragsbest_x00e4_tigung" ma:index="9" nillable="true" ma:displayName="Auftragsbestätigung" ma:description="Hat der Kunde das Angebot verbindlich gebucht? " ma:format="Dropdown" ma:internalName="Auftragsbest_x00e4_tigung">
      <xsd:simpleType>
        <xsd:restriction base="dms:Choice">
          <xsd:enumeration value="ja"/>
          <xsd:enumeration value="nein"/>
          <xsd:enumeration value="offen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b9674aba-6310-41b9-9274-68bff7da45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rtTest" ma:index="26" nillable="true" ma:displayName="OrtTest" ma:format="Dropdown" ma:internalName="OrtTest">
      <xsd:simpleType>
        <xsd:restriction base="dms:Unknown"/>
      </xsd:simpleType>
    </xsd:element>
    <xsd:element name="9301baaf-68a7-4d22-a617-72fd5776fb6dCountryOrRegion" ma:index="27" nillable="true" ma:displayName="OrtTest: Land/Region" ma:internalName="CountryOrRegion" ma:readOnly="true">
      <xsd:simpleType>
        <xsd:restriction base="dms:Text"/>
      </xsd:simpleType>
    </xsd:element>
    <xsd:element name="9301baaf-68a7-4d22-a617-72fd5776fb6dState" ma:index="28" nillable="true" ma:displayName="OrtTest: Bundesland" ma:internalName="State" ma:readOnly="true">
      <xsd:simpleType>
        <xsd:restriction base="dms:Text"/>
      </xsd:simpleType>
    </xsd:element>
    <xsd:element name="9301baaf-68a7-4d22-a617-72fd5776fb6dCity" ma:index="29" nillable="true" ma:displayName="OrtTest: Ort" ma:internalName="City" ma:readOnly="true">
      <xsd:simpleType>
        <xsd:restriction base="dms:Text"/>
      </xsd:simpleType>
    </xsd:element>
    <xsd:element name="9301baaf-68a7-4d22-a617-72fd5776fb6dPostalCode" ma:index="30" nillable="true" ma:displayName="OrtTest: Postleitzahl" ma:internalName="PostalCode" ma:readOnly="true">
      <xsd:simpleType>
        <xsd:restriction base="dms:Text"/>
      </xsd:simpleType>
    </xsd:element>
    <xsd:element name="9301baaf-68a7-4d22-a617-72fd5776fb6dStreet" ma:index="31" nillable="true" ma:displayName="OrtTest: Straße" ma:internalName="Street" ma:readOnly="true">
      <xsd:simpleType>
        <xsd:restriction base="dms:Text"/>
      </xsd:simpleType>
    </xsd:element>
    <xsd:element name="9301baaf-68a7-4d22-a617-72fd5776fb6dGeoLoc" ma:index="32" nillable="true" ma:displayName="OrtTest: Koordinaten" ma:internalName="GeoLoc" ma:readOnly="true">
      <xsd:simpleType>
        <xsd:restriction base="dms:Unknown"/>
      </xsd:simpleType>
    </xsd:element>
    <xsd:element name="9301baaf-68a7-4d22-a617-72fd5776fb6dDispName" ma:index="33" nillable="true" ma:displayName="OrtTest: Name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1597c-e8fb-4965-8649-b66a1027011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19eecf7-0ce7-4662-a966-7e7e5701ca0f}" ma:internalName="TaxCatchAll" ma:showField="CatchAllData" ma:web="2221597c-e8fb-4965-8649-b66a10270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93883-9DEF-4394-A746-8B0504B231C0}">
  <ds:schemaRefs>
    <ds:schemaRef ds:uri="62d4b741-8d23-4436-b165-a8ed71bad8f7"/>
    <ds:schemaRef ds:uri="be847b02-8d31-4b24-adfe-3b22d10b79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6C37F-93CE-4E62-B8DF-1EFAD2FE12BB}">
  <ds:schemaRefs>
    <ds:schemaRef ds:uri="2221597c-e8fb-4965-8649-b66a1027011e"/>
    <ds:schemaRef ds:uri="6f875bcc-86bc-4f79-9d71-8acfecc612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20170216 Kantar TNS Konzept Commerzbank Kundenbarometer 2017</Template>
  <TotalTime>0</TotalTime>
  <Words>1559</Words>
  <Application>Microsoft Office PowerPoint</Application>
  <PresentationFormat>Breitbild</PresentationFormat>
  <Paragraphs>169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Kantar template master</vt:lpstr>
      <vt:lpstr>Content slides - no sub heading</vt:lpstr>
      <vt:lpstr>Technical</vt:lpstr>
      <vt:lpstr>PowerPoint-Präsentation</vt:lpstr>
      <vt:lpstr>Angebot Deutscher Spendenmonitor 2024</vt:lpstr>
      <vt:lpstr>Wer wird befragt / Was wird erhoben -  Methodik &amp; Zusatzleistungen</vt:lpstr>
      <vt:lpstr>2. Aufbau &amp; Einblick Fragebogen </vt:lpstr>
      <vt:lpstr>3. Bekanntheit &amp; Image Ihrer NPO messen</vt:lpstr>
      <vt:lpstr>3. Bekanntheit &amp; Image Ihrer NPO messen</vt:lpstr>
      <vt:lpstr>4. Überblick teilnehmender Organisationen in 2023  </vt:lpstr>
      <vt:lpstr>5. Bekanntheit und Image mit anderen NPO benchmarken</vt:lpstr>
      <vt:lpstr>6. Service: Präsentation für alle &amp; individuelle Ergebnisberatung</vt:lpstr>
      <vt:lpstr>6. Service: Präsentation für alle &amp; individuelle Ergebnisberatung</vt:lpstr>
      <vt:lpstr>7. Einblicke ins Auswertungstool</vt:lpstr>
      <vt:lpstr>PowerPoint-Präsentation</vt:lpstr>
      <vt:lpstr>7. Einblicke ins Auswertungstool</vt:lpstr>
      <vt:lpstr>Angebotsübersicht für 2024 für Organisationen</vt:lpstr>
      <vt:lpstr>Angebotsübersicht für 2024 für Dienstleister</vt:lpstr>
      <vt:lpstr>Haben wir Ihr Interesse geweckt?   Melden Sie sich gerne, auch bei Nachfragen, bei uns: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Spendenmonitor 2021</dc:title>
  <dc:subject>Angebot für Deutscher Fundraising Verband e.V</dc:subject>
  <dc:creator>Larissa M. Probst - Deutscher Fundraising Verband e.V.</dc:creator>
  <cp:keywords>Restricted use;</cp:keywords>
  <dc:description>April 2021</dc:description>
  <cp:lastModifiedBy>Michael Gugat</cp:lastModifiedBy>
  <cp:revision>49</cp:revision>
  <cp:lastPrinted>2019-07-19T12:40:06Z</cp:lastPrinted>
  <dcterms:created xsi:type="dcterms:W3CDTF">2017-02-28T07:09:53Z</dcterms:created>
  <dcterms:modified xsi:type="dcterms:W3CDTF">2024-06-19T08:14:43Z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0x0101002CDEFC0F2D0114458DA30C632144E66C</vt:lpwstr>
  </property>
  <property fmtid="{D5CDD505-2E9C-101B-9397-08002B2CF9AE}" pid="3" name="a71660d270c64f5bbb8f27ffa23">
    <vt:bool>false</vt:bool>
  </property>
  <property fmtid="{D5CDD505-2E9C-101B-9397-08002B2CF9AE}" pid="4" name="ISFOXClassification">
    <vt:lpwstr>Restricted use</vt:lpwstr>
  </property>
</Properties>
</file>