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sldIdLst>
    <p:sldId id="256" r:id="rId4"/>
    <p:sldId id="261" r:id="rId5"/>
    <p:sldId id="268" r:id="rId6"/>
    <p:sldId id="26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162F"/>
    <a:srgbClr val="F08A01"/>
    <a:srgbClr val="FC6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20364991653387"/>
          <c:y val="4.3779637435657721E-2"/>
          <c:w val="0.52552520721242102"/>
          <c:h val="0.93578986509436868"/>
        </c:manualLayout>
      </c:layout>
      <c:pieChart>
        <c:varyColors val="1"/>
        <c:ser>
          <c:idx val="1"/>
          <c:order val="0"/>
          <c:tx>
            <c:strRef>
              <c:f>Tabelle1!$B$1</c:f>
              <c:strCache>
                <c:ptCount val="1"/>
                <c:pt idx="0">
                  <c:v>Traditionals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Spende</c:v>
                </c:pt>
                <c:pt idx="1">
                  <c:v>Nichtspende</c:v>
                </c:pt>
              </c:strCache>
            </c:strRef>
          </c:cat>
          <c:val>
            <c:numRef>
              <c:f>Tabelle1!$B$2:$B$3</c:f>
            </c:numRef>
          </c:val>
          <c:extLst>
            <c:ext xmlns:c16="http://schemas.microsoft.com/office/drawing/2014/chart" uri="{C3380CC4-5D6E-409C-BE32-E72D297353CC}">
              <c16:uniqueId val="{00000001-4371-4B41-9931-21D3CE08F78B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Ehrenamtlich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explosion val="9"/>
            <c:spPr>
              <a:solidFill>
                <a:srgbClr val="A616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043-495F-AF58-62C6E3DDD6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E3-44A6-9AA4-5DB16E913E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Spende</c:v>
                </c:pt>
                <c:pt idx="1">
                  <c:v>Nichtspende</c:v>
                </c:pt>
              </c:strCache>
            </c:strRef>
          </c:cat>
          <c:val>
            <c:numRef>
              <c:f>Tabelle1!$C$2:$C$3</c:f>
              <c:numCache>
                <c:formatCode>0%</c:formatCode>
                <c:ptCount val="2"/>
                <c:pt idx="0">
                  <c:v>0.621</c:v>
                </c:pt>
                <c:pt idx="1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1-4B41-9931-21D3CE08F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5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5490081222780017"/>
          <c:y val="0.8836088993720016"/>
          <c:w val="0.20026888676644258"/>
          <c:h val="0.11415406881299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20364991653387"/>
          <c:y val="4.3779637435657721E-2"/>
          <c:w val="0.52552520721242102"/>
          <c:h val="0.93578986509436868"/>
        </c:manualLayout>
      </c:layout>
      <c:pieChart>
        <c:varyColors val="1"/>
        <c:ser>
          <c:idx val="1"/>
          <c:order val="0"/>
          <c:tx>
            <c:strRef>
              <c:f>Tabelle1!$B$1</c:f>
              <c:strCache>
                <c:ptCount val="1"/>
                <c:pt idx="0">
                  <c:v>Traditionals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Spende</c:v>
                </c:pt>
                <c:pt idx="1">
                  <c:v>Nichtspende</c:v>
                </c:pt>
              </c:strCache>
            </c:strRef>
          </c:cat>
          <c:val>
            <c:numRef>
              <c:f>Tabelle1!$B$2:$B$3</c:f>
            </c:numRef>
          </c:val>
          <c:extLst>
            <c:ext xmlns:c16="http://schemas.microsoft.com/office/drawing/2014/chart" uri="{C3380CC4-5D6E-409C-BE32-E72D297353CC}">
              <c16:uniqueId val="{00000000-A761-462C-A8EF-25726BEF93F3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Nicht-Ehrenamtlich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explosion val="7"/>
            <c:spPr>
              <a:solidFill>
                <a:srgbClr val="A616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761-462C-A8EF-25726BEF93F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761-462C-A8EF-25726BEF93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Spende</c:v>
                </c:pt>
                <c:pt idx="1">
                  <c:v>Nichtspende</c:v>
                </c:pt>
              </c:strCache>
            </c:strRef>
          </c:cat>
          <c:val>
            <c:numRef>
              <c:f>Tabelle1!$C$2:$C$3</c:f>
              <c:numCache>
                <c:formatCode>0%</c:formatCode>
                <c:ptCount val="2"/>
                <c:pt idx="0">
                  <c:v>0.40600000000000003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761-462C-A8EF-25726BEF9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20364991653387"/>
          <c:y val="4.3779637435657721E-2"/>
          <c:w val="0.52552520721242102"/>
          <c:h val="0.93578986509436868"/>
        </c:manualLayout>
      </c:layout>
      <c:pieChart>
        <c:varyColors val="1"/>
        <c:ser>
          <c:idx val="1"/>
          <c:order val="0"/>
          <c:tx>
            <c:strRef>
              <c:f>Tabelle1!$B$1</c:f>
              <c:strCache>
                <c:ptCount val="1"/>
                <c:pt idx="0">
                  <c:v>Traditionals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Ehrenamt</c:v>
                </c:pt>
                <c:pt idx="1">
                  <c:v>Nicht Ehrenamt</c:v>
                </c:pt>
              </c:strCache>
            </c:strRef>
          </c:cat>
          <c:val>
            <c:numRef>
              <c:f>Tabelle1!$B$2:$B$3</c:f>
            </c:numRef>
          </c:val>
          <c:extLst>
            <c:ext xmlns:c16="http://schemas.microsoft.com/office/drawing/2014/chart" uri="{C3380CC4-5D6E-409C-BE32-E72D297353CC}">
              <c16:uniqueId val="{00000001-4371-4B41-9931-21D3CE08F78B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Spender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explosion val="9"/>
            <c:spPr>
              <a:solidFill>
                <a:srgbClr val="A616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043-495F-AF58-62C6E3DDD6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8A8-4F3E-A8D3-11E9DBD872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Ehrenamt</c:v>
                </c:pt>
                <c:pt idx="1">
                  <c:v>Nicht Ehrenamt</c:v>
                </c:pt>
              </c:strCache>
            </c:strRef>
          </c:cat>
          <c:val>
            <c:numRef>
              <c:f>Tabelle1!$C$2:$C$3</c:f>
              <c:numCache>
                <c:formatCode>0%</c:formatCode>
                <c:ptCount val="2"/>
                <c:pt idx="0">
                  <c:v>0.48899999999999999</c:v>
                </c:pt>
                <c:pt idx="1">
                  <c:v>0.51100000000000001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1-4B41-9931-21D3CE08F78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5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3721125450693111"/>
          <c:y val="0.8836088993720016"/>
          <c:w val="0.23787598274231567"/>
          <c:h val="0.11415406881299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20364991653387"/>
          <c:y val="4.3779637435657721E-2"/>
          <c:w val="0.52552520721242102"/>
          <c:h val="0.93578986509436868"/>
        </c:manualLayout>
      </c:layout>
      <c:pieChart>
        <c:varyColors val="1"/>
        <c:ser>
          <c:idx val="1"/>
          <c:order val="0"/>
          <c:tx>
            <c:strRef>
              <c:f>Tabelle1!$B$1</c:f>
              <c:strCache>
                <c:ptCount val="1"/>
                <c:pt idx="0">
                  <c:v>Traditionals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Ehrenamt</c:v>
                </c:pt>
                <c:pt idx="1">
                  <c:v>Nicht Ehrenamt</c:v>
                </c:pt>
              </c:strCache>
            </c:strRef>
          </c:cat>
          <c:val>
            <c:numRef>
              <c:f>Tabelle1!$B$2:$B$3</c:f>
            </c:numRef>
          </c:val>
          <c:extLst>
            <c:ext xmlns:c16="http://schemas.microsoft.com/office/drawing/2014/chart" uri="{C3380CC4-5D6E-409C-BE32-E72D297353CC}">
              <c16:uniqueId val="{00000000-A761-462C-A8EF-25726BEF93F3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Nicht-Spender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explosion val="7"/>
            <c:spPr>
              <a:solidFill>
                <a:srgbClr val="A616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761-462C-A8EF-25726BEF93F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761-462C-A8EF-25726BEF93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Ehrenamt</c:v>
                </c:pt>
                <c:pt idx="1">
                  <c:v>Nicht Ehrenamt</c:v>
                </c:pt>
              </c:strCache>
            </c:strRef>
          </c:cat>
          <c:val>
            <c:numRef>
              <c:f>Tabelle1!$C$2:$C$3</c:f>
              <c:numCache>
                <c:formatCode>0%</c:formatCode>
                <c:ptCount val="2"/>
                <c:pt idx="0">
                  <c:v>0.28100000000000003</c:v>
                </c:pt>
                <c:pt idx="1">
                  <c:v>0.71899999999999997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761-462C-A8EF-25726BEF9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20364991653387"/>
          <c:y val="4.3779637435657721E-2"/>
          <c:w val="0.52552520721242102"/>
          <c:h val="0.935789865094368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Traditionals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Nicht engagiert</c:v>
                </c:pt>
                <c:pt idx="1">
                  <c:v>Finanziell engagiert</c:v>
                </c:pt>
                <c:pt idx="2">
                  <c:v>Ehrenamtlich engagiert</c:v>
                </c:pt>
                <c:pt idx="3">
                  <c:v>Finanziell und ehrenamtlich engagiert </c:v>
                </c:pt>
              </c:strCache>
            </c:strRef>
          </c:cat>
          <c:val>
            <c:numRef>
              <c:f>Tabelle1!$B$2:$B$5</c:f>
            </c:numRef>
          </c:val>
          <c:extLst>
            <c:ext xmlns:c16="http://schemas.microsoft.com/office/drawing/2014/chart" uri="{C3380CC4-5D6E-409C-BE32-E72D297353CC}">
              <c16:uniqueId val="{00000001-4371-4B41-9931-21D3CE08F78B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Babyboomer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Nicht engagiert</c:v>
                </c:pt>
                <c:pt idx="1">
                  <c:v>Finanziell engagiert</c:v>
                </c:pt>
                <c:pt idx="2">
                  <c:v>Ehrenamtlich engagiert</c:v>
                </c:pt>
                <c:pt idx="3">
                  <c:v>Finanziell und ehrenamtlich engagiert </c:v>
                </c:pt>
              </c:strCache>
            </c:strRef>
          </c:cat>
          <c:val>
            <c:numRef>
              <c:f>Tabelle1!$C$2:$C$5</c:f>
              <c:numCache>
                <c:formatCode>0%</c:formatCode>
                <c:ptCount val="4"/>
                <c:pt idx="0">
                  <c:v>0.35799999999999998</c:v>
                </c:pt>
                <c:pt idx="1">
                  <c:v>0.32400000000000001</c:v>
                </c:pt>
                <c:pt idx="2">
                  <c:v>9.1999999999999998E-2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1-4B41-9931-21D3CE08F78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Nicht engagiert</c:v>
                </c:pt>
                <c:pt idx="1">
                  <c:v>Finanziell engagiert</c:v>
                </c:pt>
                <c:pt idx="2">
                  <c:v>Ehrenamtlich engagiert</c:v>
                </c:pt>
                <c:pt idx="3">
                  <c:v>Finanziell und ehrenamtlich engagiert </c:v>
                </c:pt>
              </c:strCache>
            </c:strRef>
          </c:cat>
          <c:val>
            <c:numRef>
              <c:f>Tabelle1!$D$2:$D$5</c:f>
              <c:numCache>
                <c:formatCode>0%</c:formatCode>
                <c:ptCount val="4"/>
                <c:pt idx="0">
                  <c:v>0.40200000000000002</c:v>
                </c:pt>
                <c:pt idx="1">
                  <c:v>0.249</c:v>
                </c:pt>
                <c:pt idx="2">
                  <c:v>0.12</c:v>
                </c:pt>
                <c:pt idx="3">
                  <c:v>0.22800000000000001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71-4B41-9931-21D3CE08F78B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Generation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Nicht engagiert</c:v>
                </c:pt>
                <c:pt idx="1">
                  <c:v>Finanziell engagiert</c:v>
                </c:pt>
                <c:pt idx="2">
                  <c:v>Ehrenamtlich engagiert</c:v>
                </c:pt>
                <c:pt idx="3">
                  <c:v>Finanziell und ehrenamtlich engagiert </c:v>
                </c:pt>
              </c:strCache>
            </c:strRef>
          </c:cat>
          <c:val>
            <c:numRef>
              <c:f>Tabelle1!$E$2:$E$5</c:f>
              <c:numCache>
                <c:formatCode>0%</c:formatCode>
                <c:ptCount val="4"/>
                <c:pt idx="0">
                  <c:v>0.378</c:v>
                </c:pt>
                <c:pt idx="1">
                  <c:v>0.191</c:v>
                </c:pt>
                <c:pt idx="2">
                  <c:v>0.16500000000000001</c:v>
                </c:pt>
                <c:pt idx="3">
                  <c:v>0.26900000000000002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4E-4D1A-BBE7-CC906F2D939B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Generation 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Nicht engagiert</c:v>
                </c:pt>
                <c:pt idx="1">
                  <c:v>Finanziell engagiert</c:v>
                </c:pt>
                <c:pt idx="2">
                  <c:v>Ehrenamtlich engagiert</c:v>
                </c:pt>
                <c:pt idx="3">
                  <c:v>Finanziell und ehrenamtlich engagiert </c:v>
                </c:pt>
              </c:strCache>
            </c:strRef>
          </c:cat>
          <c:val>
            <c:numRef>
              <c:f>Tabelle1!$F$2:$F$5</c:f>
              <c:numCache>
                <c:formatCode>0%</c:formatCode>
                <c:ptCount val="4"/>
                <c:pt idx="0">
                  <c:v>0.29099999999999998</c:v>
                </c:pt>
                <c:pt idx="1">
                  <c:v>0.19400000000000001</c:v>
                </c:pt>
                <c:pt idx="2">
                  <c:v>0.30299999999999999</c:v>
                </c:pt>
                <c:pt idx="3">
                  <c:v>0.216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4E-4D1A-BBE7-CC906F2D9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80042175"/>
        <c:axId val="1661492031"/>
      </c:barChart>
      <c:catAx>
        <c:axId val="1180042175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1492031"/>
        <c:crosses val="autoZero"/>
        <c:auto val="1"/>
        <c:lblAlgn val="ctr"/>
        <c:lblOffset val="100"/>
        <c:noMultiLvlLbl val="0"/>
      </c:catAx>
      <c:valAx>
        <c:axId val="1661492031"/>
        <c:scaling>
          <c:orientation val="minMax"/>
          <c:max val="0.45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180042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2"/>
          <a:srcRect t="5643"/>
          <a:stretch/>
        </p:blipFill>
        <p:spPr>
          <a:xfrm>
            <a:off x="0" y="0"/>
            <a:ext cx="2864400" cy="189356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559" y="288525"/>
            <a:ext cx="2941320" cy="174345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2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79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816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BBD91-4807-BC59-885B-7DA9FC36F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18414F-9A3C-1ADF-EA82-A1666EB8B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BCF4CE-B31A-177A-E0E6-5721BB8A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50FCDC-D333-4A7D-C868-829B9CF30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E49660-9DBF-B4F8-60FC-454D87A85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21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9A21F-7AB3-1676-D1B8-C68DBADDC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D17CB9-31A4-BA63-6B40-90CBECD55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936D7C-8A64-97E3-382E-46A1C209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D7A1B8-F465-E70B-6BA2-FC4C7B4FB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82E15E-0CF1-AAE6-573D-AA63E492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196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50EFE-09CB-CF0B-6544-00B545671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6AE7E5-EB8C-DE8D-DAB8-ADF9D3B76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3925AE-EFB5-FA0C-E57F-371AC65AE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3E4A2B-84DE-BE5C-7555-57A07686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EEDA40-CF62-916E-AD45-7B9563CF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18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9A26BF-5728-CE81-BEBB-121A9BDB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1AAC3C-76AC-F761-4B69-D0FBB3F00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511F17-516A-A680-9489-AC34A270B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C192BF-0DF7-6793-745C-8F21366F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C2345E-97AA-CCB9-6A22-C162520C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66ACE5-C873-D3EB-4DC3-A66F0ACF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44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6A09D-D065-EA19-E949-6877A66C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7D1290-8191-CB43-B6A9-446C7D0E3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741B9A-E101-A63F-DB8F-F3FA7EC77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E557B0-3B9E-ABBD-B316-27C6342CB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570FE9B-98E1-3837-18AD-1EB55A9D0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DAAF22C-1BD8-BD71-5F9B-39E927A77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1CD615E-367C-AAA4-3D73-DDF1ADE5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A9F49FA-94B5-DB5B-B991-8A1147BB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769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0B98D-1627-9AF9-B051-BB77E9AF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131F290-DDB7-F26D-FD5E-2D4F6995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F8C966-AC11-A0B0-36DE-981DFC90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EC663A-805D-A33B-C90B-3A9C820D2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92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F170701-53EA-DF32-8B0D-68EAA725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EC65CBF-5D03-02A5-12BC-84EB66BB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8BD5E-CB05-21F7-FBD1-0F239D44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4473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DB4E0-B07E-D335-AE65-19F60F8C9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B89B6-A9CB-4AE5-6802-B940AD7AD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A4F08F-3DEC-80CB-91F4-2CF52062C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251DD2-2F8A-8397-5EF6-6ED92D590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A4FC7C-E05D-F64B-8CA7-B12446C6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8BA4F4-A1B4-92C3-E74B-9E2B6A32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23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83" y="288525"/>
            <a:ext cx="1316096" cy="78011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3"/>
          <a:srcRect t="5643"/>
          <a:stretch/>
        </p:blipFill>
        <p:spPr>
          <a:xfrm>
            <a:off x="0" y="0"/>
            <a:ext cx="2864400" cy="18935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321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BF2B2-14E0-DAEF-ED49-1B2428F0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437AA51-2D76-3E2B-2194-730CA4BCF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0B2850-D94D-F8AF-ADC0-6634223F0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04FB24-1CF4-37A7-6365-0044E76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5B0DF0-50FC-A4A9-9A11-A355502B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F42492-7AA9-1724-E1FE-DAB91AE9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37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75602-74BA-EC82-6BC8-23A828A8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278AC7-6718-C0A8-B95D-526EB955D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F455BE-9B49-1DDF-CEFE-4CFA08E9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35ABC8-7BE5-6B35-F49C-6BFE7D43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6521C1-202E-B3DF-6733-AA011998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761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5A48944-79B4-7E91-6F91-F0F1A10B4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C76886-4F50-1CC1-27D5-E12587504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85F8DA-0D2A-5FD5-D791-46DFC4D7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6C40CA-4DCA-12B6-423A-1ADE405D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31F8EB-A581-6013-6D24-10333567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3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83" y="288525"/>
            <a:ext cx="1316096" cy="78011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3"/>
          <a:srcRect t="5643"/>
          <a:stretch/>
        </p:blipFill>
        <p:spPr>
          <a:xfrm>
            <a:off x="0" y="0"/>
            <a:ext cx="2864400" cy="18935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78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2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17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41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30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6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15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779E-4C2B-4A9B-B384-CA798E6D6E89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13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233C1-0679-36FA-F2D9-5F9BD7DB4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D61058-875A-2799-7FF7-1B1E35329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C02030-6196-3E62-5CAB-6AE1E154A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7892C-9907-47E0-A8DE-91D8700D218B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C193B6-4E94-C81A-A700-EC17D6B86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BE6CC7-634A-30AC-477D-3AEEB2F27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35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Spendenmonitor 2023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534300"/>
            <a:ext cx="9144000" cy="1655762"/>
          </a:xfrm>
        </p:spPr>
        <p:txBody>
          <a:bodyPr/>
          <a:lstStyle/>
          <a:p>
            <a:r>
              <a:rPr lang="de-DE" dirty="0"/>
              <a:t>Spenden </a:t>
            </a:r>
            <a:r>
              <a:rPr lang="de-DE"/>
              <a:t>und Ehrenamt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942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23324374-0D31-D0B0-AF0E-88435D1B8864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65920538"/>
              </p:ext>
            </p:extLst>
          </p:nvPr>
        </p:nvGraphicFramePr>
        <p:xfrm>
          <a:off x="1041139" y="1681550"/>
          <a:ext cx="9334124" cy="43496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67062">
                  <a:extLst>
                    <a:ext uri="{9D8B030D-6E8A-4147-A177-3AD203B41FA5}">
                      <a16:colId xmlns:a16="http://schemas.microsoft.com/office/drawing/2014/main" val="2452138397"/>
                    </a:ext>
                  </a:extLst>
                </a:gridCol>
                <a:gridCol w="4667062">
                  <a:extLst>
                    <a:ext uri="{9D8B030D-6E8A-4147-A177-3AD203B41FA5}">
                      <a16:colId xmlns:a16="http://schemas.microsoft.com/office/drawing/2014/main" val="1365528441"/>
                    </a:ext>
                  </a:extLst>
                </a:gridCol>
              </a:tblGrid>
              <a:tr h="408801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Ehrenamtlich Tätige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Nicht ehrenamtlich Tätige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036100"/>
                  </a:ext>
                </a:extLst>
              </a:tr>
              <a:tr h="562979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58359"/>
                  </a:ext>
                </a:extLst>
              </a:tr>
              <a:tr h="562979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584154"/>
                  </a:ext>
                </a:extLst>
              </a:tr>
              <a:tr h="562979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817932"/>
                  </a:ext>
                </a:extLst>
              </a:tr>
              <a:tr h="562979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76449"/>
                  </a:ext>
                </a:extLst>
              </a:tr>
              <a:tr h="562979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03116"/>
                  </a:ext>
                </a:extLst>
              </a:tr>
              <a:tr h="562979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15046"/>
                  </a:ext>
                </a:extLst>
              </a:tr>
              <a:tr h="562979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783094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DB2ABDDF-6F69-F7A5-984B-67B9EB03E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Ehrenamt &amp; Spenden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7F90F6-8622-E913-5E1A-997D96E5A247}"/>
              </a:ext>
            </a:extLst>
          </p:cNvPr>
          <p:cNvSpPr txBox="1"/>
          <p:nvPr/>
        </p:nvSpPr>
        <p:spPr>
          <a:xfrm>
            <a:off x="838200" y="6342587"/>
            <a:ext cx="10515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0" dirty="0">
                <a:solidFill>
                  <a:srgbClr val="5D5D5D"/>
                </a:solidFill>
                <a:effectLst/>
                <a:latin typeface="arial" panose="020B0604020202020204" pitchFamily="34" charset="0"/>
              </a:rPr>
              <a:t>Basis: </a:t>
            </a:r>
            <a:r>
              <a:rPr lang="de-DE" sz="700" dirty="0">
                <a:solidFill>
                  <a:srgbClr val="5D5D5D"/>
                </a:solidFill>
                <a:latin typeface="arial" panose="020B0604020202020204" pitchFamily="34" charset="0"/>
              </a:rPr>
              <a:t>Ehrenamtlich n=1.961, Nicht-Ehrenamtlich n=3.088</a:t>
            </a:r>
            <a:r>
              <a:rPr lang="de-DE" sz="700" b="0" i="0" dirty="0">
                <a:solidFill>
                  <a:srgbClr val="5D5D5D"/>
                </a:solidFill>
                <a:effectLst/>
                <a:latin typeface="arial" panose="020B0604020202020204" pitchFamily="34" charset="0"/>
              </a:rPr>
              <a:t> // Rundungsdifferenzen möglich</a:t>
            </a:r>
          </a:p>
        </p:txBody>
      </p:sp>
      <p:pic>
        <p:nvPicPr>
          <p:cNvPr id="15" name="Grafik 14" descr="Ein Bild, das Text, Bildschirm, Elektronik, Anzeige enthält.&#10;&#10;Automatisch generierte Beschreibung">
            <a:extLst>
              <a:ext uri="{FF2B5EF4-FFF2-40B4-BE49-F238E27FC236}">
                <a16:creationId xmlns:a16="http://schemas.microsoft.com/office/drawing/2014/main" id="{8F037716-7EC1-5A4D-5AF6-4BF7D2A8E3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58" y="6400800"/>
            <a:ext cx="415498" cy="415498"/>
          </a:xfrm>
          <a:prstGeom prst="rect">
            <a:avLst/>
          </a:prstGeom>
        </p:spPr>
      </p:pic>
      <p:pic>
        <p:nvPicPr>
          <p:cNvPr id="4" name="Grafik 3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6263C4F-CCE0-257C-4A74-45AF18D0DA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3871" r="34841">
                        <a14:foregroundMark x1="21523" y1="55896" x2="20682" y2="56851"/>
                        <a14:backgroundMark x1="15455" y1="79550" x2="16114" y2="49830"/>
                        <a14:backgroundMark x1="16114" y1="49830" x2="19841" y2="36878"/>
                        <a14:backgroundMark x1="19841" y1="36878" x2="25023" y2="37832"/>
                        <a14:backgroundMark x1="25023" y1="37832" x2="28227" y2="75733"/>
                        <a14:backgroundMark x1="28227" y1="75733" x2="28182" y2="79073"/>
                        <a14:backgroundMark x1="30227" y1="60668" x2="25500" y2="32243"/>
                        <a14:backgroundMark x1="25500" y1="32243" x2="16659" y2="31970"/>
                        <a14:backgroundMark x1="16659" y1="31970" x2="11295" y2="56442"/>
                        <a14:backgroundMark x1="11295" y1="56442" x2="14545" y2="64758"/>
                        <a14:backgroundMark x1="11818" y1="69325" x2="10205" y2="49830"/>
                        <a14:backgroundMark x1="10205" y1="49830" x2="22864" y2="22495"/>
                        <a14:backgroundMark x1="22864" y1="22495" x2="28795" y2="39673"/>
                        <a14:backgroundMark x1="28795" y1="39673" x2="28636" y2="43626"/>
                        <a14:backgroundMark x1="20068" y1="47035" x2="24318" y2="47239"/>
                        <a14:backgroundMark x1="16750" y1="50034" x2="20295" y2="48194"/>
                        <a14:backgroundMark x1="25386" y1="44785" x2="26750" y2="74574"/>
                        <a14:backgroundMark x1="26750" y1="74574" x2="26750" y2="74574"/>
                        <a14:backgroundMark x1="24614" y1="79755" x2="25159" y2="72052"/>
                        <a14:backgroundMark x1="21659" y1="82754" x2="18864" y2="82754"/>
                        <a14:backgroundMark x1="18114" y1="83640" x2="11818" y2="72052"/>
                        <a14:backgroundMark x1="19091" y1="82072" x2="21523" y2="827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077" t="47981" r="74960" b="17047"/>
          <a:stretch/>
        </p:blipFill>
        <p:spPr>
          <a:xfrm>
            <a:off x="4211678" y="4661320"/>
            <a:ext cx="903315" cy="1174893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6F53A89-AC46-9814-059B-AC37FDE8D2C6}"/>
              </a:ext>
            </a:extLst>
          </p:cNvPr>
          <p:cNvSpPr txBox="1"/>
          <p:nvPr/>
        </p:nvSpPr>
        <p:spPr>
          <a:xfrm rot="569266">
            <a:off x="5015873" y="5129939"/>
            <a:ext cx="1027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400" dirty="0">
                <a:solidFill>
                  <a:srgbClr val="E2693E"/>
                </a:solidFill>
              </a:rPr>
              <a:t>196 €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435B3F4-64E2-7396-7809-E719CAE83A9D}"/>
              </a:ext>
            </a:extLst>
          </p:cNvPr>
          <p:cNvSpPr txBox="1"/>
          <p:nvPr/>
        </p:nvSpPr>
        <p:spPr>
          <a:xfrm rot="569266">
            <a:off x="9429907" y="5067207"/>
            <a:ext cx="1027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400" dirty="0">
                <a:solidFill>
                  <a:srgbClr val="E2693E"/>
                </a:solidFill>
              </a:rPr>
              <a:t>147 €</a:t>
            </a: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7C0F0885-BCFC-AE26-7E90-9A3AEF206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532203"/>
              </p:ext>
            </p:extLst>
          </p:nvPr>
        </p:nvGraphicFramePr>
        <p:xfrm>
          <a:off x="352868" y="1273980"/>
          <a:ext cx="5101032" cy="4553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Inhaltsplatzhalter 7">
            <a:extLst>
              <a:ext uri="{FF2B5EF4-FFF2-40B4-BE49-F238E27FC236}">
                <a16:creationId xmlns:a16="http://schemas.microsoft.com/office/drawing/2014/main" id="{58E555EE-4199-43C9-8A0E-686AB52F69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831130"/>
              </p:ext>
            </p:extLst>
          </p:nvPr>
        </p:nvGraphicFramePr>
        <p:xfrm>
          <a:off x="4476169" y="1273979"/>
          <a:ext cx="5101032" cy="455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0" name="Grafik 9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12740E8B-C17A-3F0B-9D91-FF17EA867A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3871" r="34841">
                        <a14:foregroundMark x1="21523" y1="55896" x2="20682" y2="56851"/>
                        <a14:backgroundMark x1="15455" y1="79550" x2="16114" y2="49830"/>
                        <a14:backgroundMark x1="16114" y1="49830" x2="19841" y2="36878"/>
                        <a14:backgroundMark x1="19841" y1="36878" x2="25023" y2="37832"/>
                        <a14:backgroundMark x1="25023" y1="37832" x2="28227" y2="75733"/>
                        <a14:backgroundMark x1="28227" y1="75733" x2="28182" y2="79073"/>
                        <a14:backgroundMark x1="30227" y1="60668" x2="25500" y2="32243"/>
                        <a14:backgroundMark x1="25500" y1="32243" x2="16659" y2="31970"/>
                        <a14:backgroundMark x1="16659" y1="31970" x2="11295" y2="56442"/>
                        <a14:backgroundMark x1="11295" y1="56442" x2="14545" y2="64758"/>
                        <a14:backgroundMark x1="11818" y1="69325" x2="10205" y2="49830"/>
                        <a14:backgroundMark x1="10205" y1="49830" x2="22864" y2="22495"/>
                        <a14:backgroundMark x1="22864" y1="22495" x2="28795" y2="39673"/>
                        <a14:backgroundMark x1="28795" y1="39673" x2="28636" y2="43626"/>
                        <a14:backgroundMark x1="20068" y1="47035" x2="24318" y2="47239"/>
                        <a14:backgroundMark x1="16750" y1="50034" x2="20295" y2="48194"/>
                        <a14:backgroundMark x1="25386" y1="44785" x2="26750" y2="74574"/>
                        <a14:backgroundMark x1="26750" y1="74574" x2="26750" y2="74574"/>
                        <a14:backgroundMark x1="24614" y1="79755" x2="25159" y2="72052"/>
                        <a14:backgroundMark x1="21659" y1="82754" x2="18864" y2="82754"/>
                        <a14:backgroundMark x1="18114" y1="83640" x2="11818" y2="72052"/>
                        <a14:backgroundMark x1="19091" y1="82072" x2="21523" y2="827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077" t="47981" r="74960" b="17047"/>
          <a:stretch/>
        </p:blipFill>
        <p:spPr>
          <a:xfrm>
            <a:off x="8604527" y="4662892"/>
            <a:ext cx="903315" cy="1174893"/>
          </a:xfrm>
          <a:prstGeom prst="rect">
            <a:avLst/>
          </a:prstGeom>
        </p:spPr>
      </p:pic>
      <p:pic>
        <p:nvPicPr>
          <p:cNvPr id="13" name="Grafik 12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54FDEAE6-92AC-6B05-F056-20B16BF4EF9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3871" r="34841">
                        <a14:backgroundMark x1="18250" y1="75460" x2="19250" y2="30539"/>
                        <a14:backgroundMark x1="19250" y1="30539" x2="19477" y2="28630"/>
                        <a14:backgroundMark x1="22432" y1="69530" x2="23341" y2="49761"/>
                        <a14:backgroundMark x1="16295" y1="74983" x2="12591" y2="58282"/>
                        <a14:backgroundMark x1="12591" y1="58282" x2="14114" y2="44308"/>
                        <a14:backgroundMark x1="14114" y1="44308" x2="19227" y2="34560"/>
                        <a14:backgroundMark x1="19227" y1="34560" x2="26386" y2="33947"/>
                        <a14:backgroundMark x1="26386" y1="33947" x2="29591" y2="40832"/>
                        <a14:backgroundMark x1="29591" y1="40832" x2="30386" y2="47512"/>
                        <a14:backgroundMark x1="25068" y1="63190" x2="23614" y2="45467"/>
                        <a14:backgroundMark x1="23614" y1="45467" x2="27000" y2="38582"/>
                        <a14:backgroundMark x1="27000" y1="38582" x2="27045" y2="38650"/>
                        <a14:backgroundMark x1="13705" y1="70211" x2="12409" y2="44035"/>
                        <a14:backgroundMark x1="12409" y1="44035" x2="13568" y2="383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151" t="34077" r="69927" b="17172"/>
          <a:stretch/>
        </p:blipFill>
        <p:spPr>
          <a:xfrm>
            <a:off x="11286670" y="3682031"/>
            <a:ext cx="905330" cy="2988837"/>
          </a:xfrm>
          <a:prstGeom prst="rect">
            <a:avLst/>
          </a:prstGeom>
        </p:spPr>
      </p:pic>
      <p:pic>
        <p:nvPicPr>
          <p:cNvPr id="16" name="Grafik 15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579AFC9E-7814-9C6C-AFE0-2DFE808C74E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69932" r="96659">
                        <a14:foregroundMark x1="88114" y1="49080" x2="88114" y2="49080"/>
                        <a14:foregroundMark x1="88182" y1="49284" x2="88182" y2="49284"/>
                        <a14:foregroundMark x1="89023" y1="48194" x2="88250" y2="46149"/>
                        <a14:foregroundMark x1="88477" y1="43831" x2="89023" y2="44104"/>
                        <a14:foregroundMark x1="89455" y1="44513" x2="90273" y2="50170"/>
                        <a14:foregroundMark x1="90227" y1="48194" x2="90523" y2="48194"/>
                        <a14:foregroundMark x1="89545" y1="43695" x2="89864" y2="52420"/>
                        <a14:foregroundMark x1="88432" y1="46626" x2="89409" y2="49557"/>
                        <a14:foregroundMark x1="88432" y1="47580" x2="88886" y2="46762"/>
                        <a14:foregroundMark x1="88227" y1="46012" x2="89159" y2="51534"/>
                        <a14:foregroundMark x1="90273" y1="47853" x2="89955" y2="51806"/>
                        <a14:foregroundMark x1="90318" y1="47239" x2="89864" y2="51806"/>
                        <a14:foregroundMark x1="87523" y1="44308" x2="89750" y2="52897"/>
                        <a14:foregroundMark x1="90477" y1="48807" x2="90636" y2="48807"/>
                        <a14:foregroundMark x1="87409" y1="44785" x2="89659" y2="43695"/>
                        <a14:backgroundMark x1="80000" y1="57055" x2="72159" y2="63395"/>
                        <a14:backgroundMark x1="72159" y1="63395" x2="73705" y2="42740"/>
                        <a14:backgroundMark x1="73705" y1="42740" x2="81136" y2="42127"/>
                        <a14:backgroundMark x1="81136" y1="42127" x2="84841" y2="31288"/>
                        <a14:backgroundMark x1="84841" y1="31288" x2="88205" y2="38378"/>
                        <a14:backgroundMark x1="88205" y1="38378" x2="85886" y2="51329"/>
                        <a14:backgroundMark x1="85886" y1="51329" x2="86932" y2="65440"/>
                        <a14:backgroundMark x1="86932" y1="65440" x2="86659" y2="67962"/>
                        <a14:backgroundMark x1="80909" y1="74301" x2="80068" y2="57055"/>
                        <a14:backgroundMark x1="75159" y1="54124" x2="83477" y2="56442"/>
                        <a14:backgroundMark x1="83477" y1="56442" x2="78977" y2="54056"/>
                        <a14:backgroundMark x1="78977" y1="54056" x2="79318" y2="57737"/>
                        <a14:backgroundMark x1="84545" y1="69530" x2="84705" y2="45876"/>
                        <a14:backgroundMark x1="78114" y1="79073" x2="82795" y2="70893"/>
                        <a14:backgroundMark x1="71818" y1="60941" x2="81750" y2="80913"/>
                        <a14:backgroundMark x1="75227" y1="73620" x2="70614" y2="48398"/>
                        <a14:backgroundMark x1="70614" y1="48398" x2="70614" y2="46830"/>
                        <a14:backgroundMark x1="85614" y1="40423" x2="85159" y2="50239"/>
                        <a14:backgroundMark x1="89318" y1="31834" x2="86659" y2="28153"/>
                        <a14:backgroundMark x1="77955" y1="40695" x2="89545" y2="26789"/>
                        <a14:backgroundMark x1="89416" y1="42902" x2="87432" y2="32720"/>
                        <a14:backgroundMark x1="91205" y1="52079" x2="90566" y2="48799"/>
                        <a14:backgroundMark x1="75386" y1="55010" x2="77727" y2="49557"/>
                        <a14:backgroundMark x1="81295" y1="48398" x2="84318" y2="48398"/>
                        <a14:backgroundMark x1="82205" y1="78664" x2="83023" y2="745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5971" t="41722" r="9175" b="16189"/>
          <a:stretch/>
        </p:blipFill>
        <p:spPr>
          <a:xfrm>
            <a:off x="10330453" y="3991272"/>
            <a:ext cx="931860" cy="2693520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708F21C1-4DFC-1222-34F3-E87AEDE9E40F}"/>
              </a:ext>
            </a:extLst>
          </p:cNvPr>
          <p:cNvGrpSpPr/>
          <p:nvPr/>
        </p:nvGrpSpPr>
        <p:grpSpPr>
          <a:xfrm rot="20922956">
            <a:off x="716913" y="2540908"/>
            <a:ext cx="2371705" cy="454871"/>
            <a:chOff x="3975382" y="560307"/>
            <a:chExt cx="4398222" cy="1971556"/>
          </a:xfrm>
        </p:grpSpPr>
        <p:sp>
          <p:nvSpPr>
            <p:cNvPr id="11" name="Sprechblase: oval 10">
              <a:extLst>
                <a:ext uri="{FF2B5EF4-FFF2-40B4-BE49-F238E27FC236}">
                  <a16:creationId xmlns:a16="http://schemas.microsoft.com/office/drawing/2014/main" id="{795DCF3E-4403-CB1F-7550-77F988AEC0EA}"/>
                </a:ext>
              </a:extLst>
            </p:cNvPr>
            <p:cNvSpPr/>
            <p:nvPr/>
          </p:nvSpPr>
          <p:spPr>
            <a:xfrm>
              <a:off x="3975382" y="560307"/>
              <a:ext cx="4367719" cy="1971556"/>
            </a:xfrm>
            <a:prstGeom prst="wedgeEllipseCallout">
              <a:avLst>
                <a:gd name="adj1" fmla="val 46297"/>
                <a:gd name="adj2" fmla="val 52789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74D52334-9199-BEB5-8F68-960F7EB91F4C}"/>
                </a:ext>
              </a:extLst>
            </p:cNvPr>
            <p:cNvSpPr txBox="1"/>
            <p:nvPr/>
          </p:nvSpPr>
          <p:spPr>
            <a:xfrm>
              <a:off x="4238763" y="1038341"/>
              <a:ext cx="4134841" cy="106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/>
                <a:t>6 von 10 Ehrenamtlichen spenden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28808672-8D68-0183-3107-25193087C64E}"/>
              </a:ext>
            </a:extLst>
          </p:cNvPr>
          <p:cNvGrpSpPr/>
          <p:nvPr/>
        </p:nvGrpSpPr>
        <p:grpSpPr>
          <a:xfrm rot="20922956">
            <a:off x="5545475" y="3628346"/>
            <a:ext cx="1944365" cy="454871"/>
            <a:chOff x="3975382" y="560307"/>
            <a:chExt cx="4398222" cy="1971556"/>
          </a:xfrm>
        </p:grpSpPr>
        <p:sp>
          <p:nvSpPr>
            <p:cNvPr id="18" name="Sprechblase: oval 17">
              <a:extLst>
                <a:ext uri="{FF2B5EF4-FFF2-40B4-BE49-F238E27FC236}">
                  <a16:creationId xmlns:a16="http://schemas.microsoft.com/office/drawing/2014/main" id="{8DBC92B7-FB67-11C5-EE84-DFD9B4DFAC6D}"/>
                </a:ext>
              </a:extLst>
            </p:cNvPr>
            <p:cNvSpPr/>
            <p:nvPr/>
          </p:nvSpPr>
          <p:spPr>
            <a:xfrm>
              <a:off x="3975382" y="560307"/>
              <a:ext cx="4367719" cy="1971556"/>
            </a:xfrm>
            <a:prstGeom prst="wedgeEllipseCallout">
              <a:avLst>
                <a:gd name="adj1" fmla="val 46297"/>
                <a:gd name="adj2" fmla="val 52789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5A818624-BC95-BE36-00EA-D1FAB6872C7E}"/>
                </a:ext>
              </a:extLst>
            </p:cNvPr>
            <p:cNvSpPr txBox="1"/>
            <p:nvPr/>
          </p:nvSpPr>
          <p:spPr>
            <a:xfrm>
              <a:off x="4238763" y="704840"/>
              <a:ext cx="4134841" cy="1734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dirty="0"/>
                <a:t>6 von 10 Nicht-Ehrenamtlichen spenden nicht</a:t>
              </a: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FE54A03E-85E9-B675-81B3-B6EF2D52859A}"/>
              </a:ext>
            </a:extLst>
          </p:cNvPr>
          <p:cNvGrpSpPr/>
          <p:nvPr/>
        </p:nvGrpSpPr>
        <p:grpSpPr>
          <a:xfrm>
            <a:off x="5774295" y="5464312"/>
            <a:ext cx="2453606" cy="464957"/>
            <a:chOff x="3975382" y="560307"/>
            <a:chExt cx="4550104" cy="2015272"/>
          </a:xfrm>
        </p:grpSpPr>
        <p:sp>
          <p:nvSpPr>
            <p:cNvPr id="27" name="Sprechblase: oval 26">
              <a:extLst>
                <a:ext uri="{FF2B5EF4-FFF2-40B4-BE49-F238E27FC236}">
                  <a16:creationId xmlns:a16="http://schemas.microsoft.com/office/drawing/2014/main" id="{1C8C1AA3-04EB-32A0-8C62-3B4A4B2B53BC}"/>
                </a:ext>
              </a:extLst>
            </p:cNvPr>
            <p:cNvSpPr/>
            <p:nvPr/>
          </p:nvSpPr>
          <p:spPr>
            <a:xfrm>
              <a:off x="3975382" y="560307"/>
              <a:ext cx="4367719" cy="1971556"/>
            </a:xfrm>
            <a:prstGeom prst="wedgeEllipseCallout">
              <a:avLst>
                <a:gd name="adj1" fmla="val 26885"/>
                <a:gd name="adj2" fmla="val 38993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CED2F163-F0FE-36DB-48C8-A38AAAE7FB9A}"/>
                </a:ext>
              </a:extLst>
            </p:cNvPr>
            <p:cNvSpPr txBox="1"/>
            <p:nvPr/>
          </p:nvSpPr>
          <p:spPr>
            <a:xfrm>
              <a:off x="4390645" y="841375"/>
              <a:ext cx="4134841" cy="1734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/>
                <a:t>Ehrenamtliche spenden jährlich fast</a:t>
              </a:r>
            </a:p>
            <a:p>
              <a:r>
                <a:rPr lang="de-DE" sz="1000" dirty="0"/>
                <a:t>50 EUR mehr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560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23324374-0D31-D0B0-AF0E-88435D1B8864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21109718"/>
              </p:ext>
            </p:extLst>
          </p:nvPr>
        </p:nvGraphicFramePr>
        <p:xfrm>
          <a:off x="352868" y="1690688"/>
          <a:ext cx="10022396" cy="45688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11198">
                  <a:extLst>
                    <a:ext uri="{9D8B030D-6E8A-4147-A177-3AD203B41FA5}">
                      <a16:colId xmlns:a16="http://schemas.microsoft.com/office/drawing/2014/main" val="2452138397"/>
                    </a:ext>
                  </a:extLst>
                </a:gridCol>
                <a:gridCol w="5011198">
                  <a:extLst>
                    <a:ext uri="{9D8B030D-6E8A-4147-A177-3AD203B41FA5}">
                      <a16:colId xmlns:a16="http://schemas.microsoft.com/office/drawing/2014/main" val="1365528441"/>
                    </a:ext>
                  </a:extLst>
                </a:gridCol>
              </a:tblGrid>
              <a:tr h="360054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Die Mehrheit der Spender ist ehrenamtlich tätig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Nicht-Spender haben mehrheitlich kein Ehrenamt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036100"/>
                  </a:ext>
                </a:extLst>
              </a:tr>
              <a:tr h="600436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58359"/>
                  </a:ext>
                </a:extLst>
              </a:tr>
              <a:tr h="600436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584154"/>
                  </a:ext>
                </a:extLst>
              </a:tr>
              <a:tr h="600436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817932"/>
                  </a:ext>
                </a:extLst>
              </a:tr>
              <a:tr h="600436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76449"/>
                  </a:ext>
                </a:extLst>
              </a:tr>
              <a:tr h="600436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03116"/>
                  </a:ext>
                </a:extLst>
              </a:tr>
              <a:tr h="600436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15046"/>
                  </a:ext>
                </a:extLst>
              </a:tr>
              <a:tr h="600436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783094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DB2ABDDF-6F69-F7A5-984B-67B9EB03E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Spender &amp; Ehrenamt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7F90F6-8622-E913-5E1A-997D96E5A247}"/>
              </a:ext>
            </a:extLst>
          </p:cNvPr>
          <p:cNvSpPr txBox="1"/>
          <p:nvPr/>
        </p:nvSpPr>
        <p:spPr>
          <a:xfrm>
            <a:off x="838200" y="6342587"/>
            <a:ext cx="10515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0" dirty="0">
                <a:solidFill>
                  <a:srgbClr val="5D5D5D"/>
                </a:solidFill>
                <a:effectLst/>
                <a:latin typeface="arial" panose="020B0604020202020204" pitchFamily="34" charset="0"/>
              </a:rPr>
              <a:t>Basis: </a:t>
            </a:r>
            <a:r>
              <a:rPr lang="de-DE" sz="700" dirty="0">
                <a:solidFill>
                  <a:srgbClr val="5D5D5D"/>
                </a:solidFill>
                <a:latin typeface="arial" panose="020B0604020202020204" pitchFamily="34" charset="0"/>
              </a:rPr>
              <a:t>Ehrenamtlich tätig n=2.452, Nicht Ehrenamtlich tätig n=2.212</a:t>
            </a:r>
            <a:r>
              <a:rPr lang="de-DE" sz="700" b="0" i="0" dirty="0">
                <a:solidFill>
                  <a:srgbClr val="5D5D5D"/>
                </a:solidFill>
                <a:effectLst/>
                <a:latin typeface="arial" panose="020B0604020202020204" pitchFamily="34" charset="0"/>
              </a:rPr>
              <a:t> // Rundungsdifferenzen möglich</a:t>
            </a:r>
          </a:p>
        </p:txBody>
      </p:sp>
      <p:pic>
        <p:nvPicPr>
          <p:cNvPr id="15" name="Grafik 14" descr="Ein Bild, das Text, Bildschirm, Elektronik, Anzeige enthält.&#10;&#10;Automatisch generierte Beschreibung">
            <a:extLst>
              <a:ext uri="{FF2B5EF4-FFF2-40B4-BE49-F238E27FC236}">
                <a16:creationId xmlns:a16="http://schemas.microsoft.com/office/drawing/2014/main" id="{8F037716-7EC1-5A4D-5AF6-4BF7D2A8E3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58" y="6400800"/>
            <a:ext cx="415498" cy="415498"/>
          </a:xfrm>
          <a:prstGeom prst="rect">
            <a:avLst/>
          </a:prstGeom>
        </p:spPr>
      </p:pic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7C0F0885-BCFC-AE26-7E90-9A3AEF206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47239"/>
              </p:ext>
            </p:extLst>
          </p:nvPr>
        </p:nvGraphicFramePr>
        <p:xfrm>
          <a:off x="-250818" y="1593577"/>
          <a:ext cx="5101032" cy="4553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Inhaltsplatzhalter 7">
            <a:extLst>
              <a:ext uri="{FF2B5EF4-FFF2-40B4-BE49-F238E27FC236}">
                <a16:creationId xmlns:a16="http://schemas.microsoft.com/office/drawing/2014/main" id="{58E555EE-4199-43C9-8A0E-686AB52F69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378456"/>
              </p:ext>
            </p:extLst>
          </p:nvPr>
        </p:nvGraphicFramePr>
        <p:xfrm>
          <a:off x="4476169" y="1593576"/>
          <a:ext cx="5101032" cy="455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Grafik 11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2B821908-1F91-E01B-6ABD-B990D141654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3871" r="34841">
                        <a14:backgroundMark x1="18250" y1="75460" x2="19250" y2="30539"/>
                        <a14:backgroundMark x1="19250" y1="30539" x2="19477" y2="28630"/>
                        <a14:backgroundMark x1="22432" y1="69530" x2="23341" y2="49761"/>
                        <a14:backgroundMark x1="16295" y1="74983" x2="12591" y2="58282"/>
                        <a14:backgroundMark x1="12591" y1="58282" x2="14114" y2="44308"/>
                        <a14:backgroundMark x1="14114" y1="44308" x2="19227" y2="34560"/>
                        <a14:backgroundMark x1="19227" y1="34560" x2="26386" y2="33947"/>
                        <a14:backgroundMark x1="26386" y1="33947" x2="29591" y2="40832"/>
                        <a14:backgroundMark x1="29591" y1="40832" x2="30386" y2="47512"/>
                        <a14:backgroundMark x1="25068" y1="63190" x2="23614" y2="45467"/>
                        <a14:backgroundMark x1="23614" y1="45467" x2="27000" y2="38582"/>
                        <a14:backgroundMark x1="27000" y1="38582" x2="27045" y2="38650"/>
                        <a14:backgroundMark x1="13705" y1="70211" x2="12409" y2="44035"/>
                        <a14:backgroundMark x1="12409" y1="44035" x2="13568" y2="383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151" t="34077" r="69927" b="17172"/>
          <a:stretch/>
        </p:blipFill>
        <p:spPr>
          <a:xfrm>
            <a:off x="11286670" y="3682031"/>
            <a:ext cx="905330" cy="2988837"/>
          </a:xfrm>
          <a:prstGeom prst="rect">
            <a:avLst/>
          </a:prstGeom>
        </p:spPr>
      </p:pic>
      <p:pic>
        <p:nvPicPr>
          <p:cNvPr id="13" name="Grafik 12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1AC7E3F6-16C7-667E-ED01-507214A1053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69932" r="96659">
                        <a14:foregroundMark x1="88114" y1="49080" x2="88114" y2="49080"/>
                        <a14:foregroundMark x1="88182" y1="49284" x2="88182" y2="49284"/>
                        <a14:foregroundMark x1="89023" y1="48194" x2="88250" y2="46149"/>
                        <a14:foregroundMark x1="88477" y1="43831" x2="89023" y2="44104"/>
                        <a14:foregroundMark x1="89455" y1="44513" x2="90273" y2="50170"/>
                        <a14:foregroundMark x1="90227" y1="48194" x2="90523" y2="48194"/>
                        <a14:foregroundMark x1="89545" y1="43695" x2="89864" y2="52420"/>
                        <a14:foregroundMark x1="88432" y1="46626" x2="89409" y2="49557"/>
                        <a14:foregroundMark x1="88432" y1="47580" x2="88886" y2="46762"/>
                        <a14:foregroundMark x1="88227" y1="46012" x2="89159" y2="51534"/>
                        <a14:foregroundMark x1="90273" y1="47853" x2="89955" y2="51806"/>
                        <a14:foregroundMark x1="90318" y1="47239" x2="89864" y2="51806"/>
                        <a14:foregroundMark x1="87523" y1="44308" x2="89750" y2="52897"/>
                        <a14:foregroundMark x1="90477" y1="48807" x2="90636" y2="48807"/>
                        <a14:foregroundMark x1="87409" y1="44785" x2="89659" y2="43695"/>
                        <a14:backgroundMark x1="80000" y1="57055" x2="72159" y2="63395"/>
                        <a14:backgroundMark x1="72159" y1="63395" x2="73705" y2="42740"/>
                        <a14:backgroundMark x1="73705" y1="42740" x2="81136" y2="42127"/>
                        <a14:backgroundMark x1="81136" y1="42127" x2="84841" y2="31288"/>
                        <a14:backgroundMark x1="84841" y1="31288" x2="88205" y2="38378"/>
                        <a14:backgroundMark x1="88205" y1="38378" x2="85886" y2="51329"/>
                        <a14:backgroundMark x1="85886" y1="51329" x2="86932" y2="65440"/>
                        <a14:backgroundMark x1="86932" y1="65440" x2="86659" y2="67962"/>
                        <a14:backgroundMark x1="80909" y1="74301" x2="80068" y2="57055"/>
                        <a14:backgroundMark x1="75159" y1="54124" x2="83477" y2="56442"/>
                        <a14:backgroundMark x1="83477" y1="56442" x2="78977" y2="54056"/>
                        <a14:backgroundMark x1="78977" y1="54056" x2="79318" y2="57737"/>
                        <a14:backgroundMark x1="84545" y1="69530" x2="84705" y2="45876"/>
                        <a14:backgroundMark x1="78114" y1="79073" x2="82795" y2="70893"/>
                        <a14:backgroundMark x1="71818" y1="60941" x2="81750" y2="80913"/>
                        <a14:backgroundMark x1="75227" y1="73620" x2="70614" y2="48398"/>
                        <a14:backgroundMark x1="70614" y1="48398" x2="70614" y2="46830"/>
                        <a14:backgroundMark x1="85614" y1="40423" x2="85159" y2="50239"/>
                        <a14:backgroundMark x1="89318" y1="31834" x2="86659" y2="28153"/>
                        <a14:backgroundMark x1="77955" y1="40695" x2="89545" y2="26789"/>
                        <a14:backgroundMark x1="89416" y1="42902" x2="87432" y2="32720"/>
                        <a14:backgroundMark x1="91205" y1="52079" x2="90566" y2="48799"/>
                        <a14:backgroundMark x1="75386" y1="55010" x2="77727" y2="49557"/>
                        <a14:backgroundMark x1="81295" y1="48398" x2="84318" y2="48398"/>
                        <a14:backgroundMark x1="82205" y1="78664" x2="83023" y2="745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5971" t="41722" r="9175" b="16189"/>
          <a:stretch/>
        </p:blipFill>
        <p:spPr>
          <a:xfrm>
            <a:off x="10330453" y="3991272"/>
            <a:ext cx="931860" cy="2693520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EE2191A4-0243-5743-CBC2-FFBE4B20FDEF}"/>
              </a:ext>
            </a:extLst>
          </p:cNvPr>
          <p:cNvGrpSpPr/>
          <p:nvPr/>
        </p:nvGrpSpPr>
        <p:grpSpPr>
          <a:xfrm rot="20922956">
            <a:off x="113227" y="2860505"/>
            <a:ext cx="2371706" cy="454871"/>
            <a:chOff x="3975382" y="560307"/>
            <a:chExt cx="4398223" cy="1971556"/>
          </a:xfrm>
        </p:grpSpPr>
        <p:sp>
          <p:nvSpPr>
            <p:cNvPr id="5" name="Sprechblase: oval 4">
              <a:extLst>
                <a:ext uri="{FF2B5EF4-FFF2-40B4-BE49-F238E27FC236}">
                  <a16:creationId xmlns:a16="http://schemas.microsoft.com/office/drawing/2014/main" id="{78915480-F137-1798-17D3-A01B1C64D272}"/>
                </a:ext>
              </a:extLst>
            </p:cNvPr>
            <p:cNvSpPr/>
            <p:nvPr/>
          </p:nvSpPr>
          <p:spPr>
            <a:xfrm>
              <a:off x="3975382" y="560307"/>
              <a:ext cx="4367719" cy="1971556"/>
            </a:xfrm>
            <a:prstGeom prst="wedgeEllipseCallout">
              <a:avLst>
                <a:gd name="adj1" fmla="val 46297"/>
                <a:gd name="adj2" fmla="val 52789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8F1E3C77-9CEE-EEE8-E8E4-26890DB9803F}"/>
                </a:ext>
              </a:extLst>
            </p:cNvPr>
            <p:cNvSpPr txBox="1"/>
            <p:nvPr/>
          </p:nvSpPr>
          <p:spPr>
            <a:xfrm>
              <a:off x="4238764" y="704842"/>
              <a:ext cx="4134841" cy="1734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/>
                <a:t>Jeder zweite Spender ist auch ehrenamtlich tätig</a:t>
              </a: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72F5FAC8-2C25-D164-8321-6717F23C8568}"/>
              </a:ext>
            </a:extLst>
          </p:cNvPr>
          <p:cNvGrpSpPr/>
          <p:nvPr/>
        </p:nvGrpSpPr>
        <p:grpSpPr>
          <a:xfrm rot="20922956">
            <a:off x="5393124" y="4083434"/>
            <a:ext cx="1944365" cy="454871"/>
            <a:chOff x="3975382" y="560307"/>
            <a:chExt cx="4398223" cy="1971556"/>
          </a:xfrm>
        </p:grpSpPr>
        <p:sp>
          <p:nvSpPr>
            <p:cNvPr id="10" name="Sprechblase: oval 9">
              <a:extLst>
                <a:ext uri="{FF2B5EF4-FFF2-40B4-BE49-F238E27FC236}">
                  <a16:creationId xmlns:a16="http://schemas.microsoft.com/office/drawing/2014/main" id="{D76D90C2-89FF-ED8F-9438-497F065F1F11}"/>
                </a:ext>
              </a:extLst>
            </p:cNvPr>
            <p:cNvSpPr/>
            <p:nvPr/>
          </p:nvSpPr>
          <p:spPr>
            <a:xfrm>
              <a:off x="3975382" y="560307"/>
              <a:ext cx="4367719" cy="1971556"/>
            </a:xfrm>
            <a:prstGeom prst="wedgeEllipseCallout">
              <a:avLst>
                <a:gd name="adj1" fmla="val 46297"/>
                <a:gd name="adj2" fmla="val 52789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4537C2F6-7C7A-CE65-8674-B21F2CC964C6}"/>
                </a:ext>
              </a:extLst>
            </p:cNvPr>
            <p:cNvSpPr txBox="1"/>
            <p:nvPr/>
          </p:nvSpPr>
          <p:spPr>
            <a:xfrm>
              <a:off x="4238762" y="704839"/>
              <a:ext cx="4134843" cy="1734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dirty="0"/>
                <a:t>Fast ¾ der Nichtspender haben auch kein Ehrenamt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613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23324374-0D31-D0B0-AF0E-88435D1B8864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22391943"/>
              </p:ext>
            </p:extLst>
          </p:nvPr>
        </p:nvGraphicFramePr>
        <p:xfrm>
          <a:off x="339719" y="1297140"/>
          <a:ext cx="11509116" cy="4803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54558">
                  <a:extLst>
                    <a:ext uri="{9D8B030D-6E8A-4147-A177-3AD203B41FA5}">
                      <a16:colId xmlns:a16="http://schemas.microsoft.com/office/drawing/2014/main" val="2452138397"/>
                    </a:ext>
                  </a:extLst>
                </a:gridCol>
                <a:gridCol w="5754558">
                  <a:extLst>
                    <a:ext uri="{9D8B030D-6E8A-4147-A177-3AD203B41FA5}">
                      <a16:colId xmlns:a16="http://schemas.microsoft.com/office/drawing/2014/main" val="1365528441"/>
                    </a:ext>
                  </a:extLst>
                </a:gridCol>
              </a:tblGrid>
              <a:tr h="323430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036100"/>
                  </a:ext>
                </a:extLst>
              </a:tr>
              <a:tr h="1109445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58359"/>
                  </a:ext>
                </a:extLst>
              </a:tr>
              <a:tr h="1109445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0584154"/>
                  </a:ext>
                </a:extLst>
              </a:tr>
              <a:tr h="1109445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6817932"/>
                  </a:ext>
                </a:extLst>
              </a:tr>
              <a:tr h="1109445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0676449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DB2ABDDF-6F69-F7A5-984B-67B9EB03E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Engagement &amp; Generationen</a:t>
            </a: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7C0F0885-BCFC-AE26-7E90-9A3AEF206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480454"/>
              </p:ext>
            </p:extLst>
          </p:nvPr>
        </p:nvGraphicFramePr>
        <p:xfrm>
          <a:off x="339719" y="1469346"/>
          <a:ext cx="11512562" cy="4716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4D7F90F6-8622-E913-5E1A-997D96E5A247}"/>
              </a:ext>
            </a:extLst>
          </p:cNvPr>
          <p:cNvSpPr txBox="1"/>
          <p:nvPr/>
        </p:nvSpPr>
        <p:spPr>
          <a:xfrm>
            <a:off x="838200" y="6342587"/>
            <a:ext cx="10515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0" dirty="0">
                <a:solidFill>
                  <a:srgbClr val="5D5D5D"/>
                </a:solidFill>
                <a:effectLst/>
                <a:latin typeface="arial" panose="020B0604020202020204" pitchFamily="34" charset="0"/>
              </a:rPr>
              <a:t>Basis: </a:t>
            </a:r>
            <a:r>
              <a:rPr lang="de-DE" sz="700" dirty="0">
                <a:solidFill>
                  <a:srgbClr val="5D5D5D"/>
                </a:solidFill>
                <a:latin typeface="arial" panose="020B0604020202020204" pitchFamily="34" charset="0"/>
              </a:rPr>
              <a:t>Babyboomer (1946 – 1964) n=1.399, Gen X (1965 – 1979) n=1,363, Gen Y (1980 – 1995) n= 1.355, Gen Z (1996 – 2010) n=840</a:t>
            </a:r>
            <a:endParaRPr lang="de-DE" sz="700" b="0" i="0" dirty="0">
              <a:solidFill>
                <a:srgbClr val="5D5D5D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Grafik 14" descr="Ein Bild, das Text, Bildschirm, Elektronik, Anzeige enthält.&#10;&#10;Automatisch generierte Beschreibung">
            <a:extLst>
              <a:ext uri="{FF2B5EF4-FFF2-40B4-BE49-F238E27FC236}">
                <a16:creationId xmlns:a16="http://schemas.microsoft.com/office/drawing/2014/main" id="{8F037716-7EC1-5A4D-5AF6-4BF7D2A8E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58" y="6400800"/>
            <a:ext cx="415498" cy="415498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4FD0A904-3A41-BB44-906A-30E533DD4670}"/>
              </a:ext>
            </a:extLst>
          </p:cNvPr>
          <p:cNvGrpSpPr/>
          <p:nvPr/>
        </p:nvGrpSpPr>
        <p:grpSpPr>
          <a:xfrm rot="20922956">
            <a:off x="1686532" y="1947695"/>
            <a:ext cx="1944365" cy="454871"/>
            <a:chOff x="3975382" y="560307"/>
            <a:chExt cx="4398221" cy="1971556"/>
          </a:xfrm>
        </p:grpSpPr>
        <p:sp>
          <p:nvSpPr>
            <p:cNvPr id="4" name="Sprechblase: oval 3">
              <a:extLst>
                <a:ext uri="{FF2B5EF4-FFF2-40B4-BE49-F238E27FC236}">
                  <a16:creationId xmlns:a16="http://schemas.microsoft.com/office/drawing/2014/main" id="{0F06C58C-F706-C30D-495A-E30F8DFA45D7}"/>
                </a:ext>
              </a:extLst>
            </p:cNvPr>
            <p:cNvSpPr/>
            <p:nvPr/>
          </p:nvSpPr>
          <p:spPr>
            <a:xfrm>
              <a:off x="3975382" y="560307"/>
              <a:ext cx="4367719" cy="1971556"/>
            </a:xfrm>
            <a:prstGeom prst="wedgeEllipseCallout">
              <a:avLst>
                <a:gd name="adj1" fmla="val 46297"/>
                <a:gd name="adj2" fmla="val 52789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145A0991-D61C-7CC6-D8EA-49C6E8A5F7FC}"/>
                </a:ext>
              </a:extLst>
            </p:cNvPr>
            <p:cNvSpPr txBox="1"/>
            <p:nvPr/>
          </p:nvSpPr>
          <p:spPr>
            <a:xfrm>
              <a:off x="4238764" y="904944"/>
              <a:ext cx="4134839" cy="1334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Spende &amp; Ehrenamt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35B4175-7063-BDEF-B546-F121CD90CDD6}"/>
              </a:ext>
            </a:extLst>
          </p:cNvPr>
          <p:cNvGrpSpPr/>
          <p:nvPr/>
        </p:nvGrpSpPr>
        <p:grpSpPr>
          <a:xfrm rot="20922956">
            <a:off x="1693145" y="4203859"/>
            <a:ext cx="1944365" cy="454871"/>
            <a:chOff x="3975382" y="560307"/>
            <a:chExt cx="4398221" cy="1971556"/>
          </a:xfrm>
        </p:grpSpPr>
        <p:sp>
          <p:nvSpPr>
            <p:cNvPr id="7" name="Sprechblase: oval 6">
              <a:extLst>
                <a:ext uri="{FF2B5EF4-FFF2-40B4-BE49-F238E27FC236}">
                  <a16:creationId xmlns:a16="http://schemas.microsoft.com/office/drawing/2014/main" id="{50D6332E-81DE-63EF-F02B-446516E7DF27}"/>
                </a:ext>
              </a:extLst>
            </p:cNvPr>
            <p:cNvSpPr/>
            <p:nvPr/>
          </p:nvSpPr>
          <p:spPr>
            <a:xfrm>
              <a:off x="3975382" y="560307"/>
              <a:ext cx="4367719" cy="1971556"/>
            </a:xfrm>
            <a:prstGeom prst="wedgeEllipseCallout">
              <a:avLst>
                <a:gd name="adj1" fmla="val 46297"/>
                <a:gd name="adj2" fmla="val 52789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092D44E8-14A5-9A11-B143-A63A59922E7A}"/>
                </a:ext>
              </a:extLst>
            </p:cNvPr>
            <p:cNvSpPr txBox="1"/>
            <p:nvPr/>
          </p:nvSpPr>
          <p:spPr>
            <a:xfrm>
              <a:off x="4238764" y="904944"/>
              <a:ext cx="4134839" cy="1334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„nur“ Spender</a:t>
              </a: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A67E352-BB85-C4EA-3E98-DB0798B9A9E3}"/>
              </a:ext>
            </a:extLst>
          </p:cNvPr>
          <p:cNvGrpSpPr/>
          <p:nvPr/>
        </p:nvGrpSpPr>
        <p:grpSpPr>
          <a:xfrm rot="20922956">
            <a:off x="1712949" y="5242975"/>
            <a:ext cx="2121204" cy="742362"/>
            <a:chOff x="3975382" y="560307"/>
            <a:chExt cx="4367719" cy="2425341"/>
          </a:xfrm>
        </p:grpSpPr>
        <p:sp>
          <p:nvSpPr>
            <p:cNvPr id="12" name="Sprechblase: oval 11">
              <a:extLst>
                <a:ext uri="{FF2B5EF4-FFF2-40B4-BE49-F238E27FC236}">
                  <a16:creationId xmlns:a16="http://schemas.microsoft.com/office/drawing/2014/main" id="{5D245887-BC12-D9FB-7293-A12F10D9126D}"/>
                </a:ext>
              </a:extLst>
            </p:cNvPr>
            <p:cNvSpPr/>
            <p:nvPr/>
          </p:nvSpPr>
          <p:spPr>
            <a:xfrm>
              <a:off x="3975382" y="560307"/>
              <a:ext cx="4367719" cy="1971556"/>
            </a:xfrm>
            <a:prstGeom prst="wedgeEllipseCallout">
              <a:avLst>
                <a:gd name="adj1" fmla="val 46297"/>
                <a:gd name="adj2" fmla="val 52789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5D91263D-0E11-0B96-69D8-1483614976F6}"/>
                </a:ext>
              </a:extLst>
            </p:cNvPr>
            <p:cNvSpPr txBox="1"/>
            <p:nvPr/>
          </p:nvSpPr>
          <p:spPr>
            <a:xfrm>
              <a:off x="4154821" y="717846"/>
              <a:ext cx="4134838" cy="2267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Weder Spende noch Ehrenamt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25A1D7F3-49AF-B1BA-C60D-29DFA61BB6EE}"/>
              </a:ext>
            </a:extLst>
          </p:cNvPr>
          <p:cNvGrpSpPr/>
          <p:nvPr/>
        </p:nvGrpSpPr>
        <p:grpSpPr>
          <a:xfrm rot="20922956">
            <a:off x="1693145" y="3097888"/>
            <a:ext cx="1944365" cy="454871"/>
            <a:chOff x="3975382" y="560307"/>
            <a:chExt cx="4398220" cy="1971556"/>
          </a:xfrm>
        </p:grpSpPr>
        <p:sp>
          <p:nvSpPr>
            <p:cNvPr id="17" name="Sprechblase: oval 16">
              <a:extLst>
                <a:ext uri="{FF2B5EF4-FFF2-40B4-BE49-F238E27FC236}">
                  <a16:creationId xmlns:a16="http://schemas.microsoft.com/office/drawing/2014/main" id="{916739E1-CE4C-BF54-58A6-F3D9DD43D87A}"/>
                </a:ext>
              </a:extLst>
            </p:cNvPr>
            <p:cNvSpPr/>
            <p:nvPr/>
          </p:nvSpPr>
          <p:spPr>
            <a:xfrm>
              <a:off x="3975382" y="560307"/>
              <a:ext cx="4367719" cy="1971556"/>
            </a:xfrm>
            <a:prstGeom prst="wedgeEllipseCallout">
              <a:avLst>
                <a:gd name="adj1" fmla="val 46297"/>
                <a:gd name="adj2" fmla="val 52789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FDF683CF-AD86-3323-759D-F9CBD40DD75D}"/>
                </a:ext>
              </a:extLst>
            </p:cNvPr>
            <p:cNvSpPr txBox="1"/>
            <p:nvPr/>
          </p:nvSpPr>
          <p:spPr>
            <a:xfrm>
              <a:off x="4238763" y="904940"/>
              <a:ext cx="4134839" cy="1334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„nur“ Ehrenamt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795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BSO999929 xmlns="http://www.datev.de/BSOffice/999929">011fb80b-12da-4724-9218-70e0a6cf854e</BSO999929>
</file>

<file path=customXml/itemProps1.xml><?xml version="1.0" encoding="utf-8"?>
<ds:datastoreItem xmlns:ds="http://schemas.openxmlformats.org/officeDocument/2006/customXml" ds:itemID="{A6EF3952-805D-4865-9A16-3BE0BF148666}">
  <ds:schemaRefs>
    <ds:schemaRef ds:uri="http://www.datev.de/BSOffice/9999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Breitbild</PresentationFormat>
  <Paragraphs>27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Office</vt:lpstr>
      <vt:lpstr>Benutzerdefiniertes Design</vt:lpstr>
      <vt:lpstr>Spendenmonitor 2023</vt:lpstr>
      <vt:lpstr>Ehrenamt &amp; Spenden</vt:lpstr>
      <vt:lpstr>Spender &amp; Ehrenamt</vt:lpstr>
      <vt:lpstr>Engagement &amp; Generationen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Judith Bierau</dc:creator>
  <cp:lastModifiedBy>Louisa Ratzeburg</cp:lastModifiedBy>
  <cp:revision>45</cp:revision>
  <dcterms:created xsi:type="dcterms:W3CDTF">2019-04-25T10:09:19Z</dcterms:created>
  <dcterms:modified xsi:type="dcterms:W3CDTF">2024-06-13T14:40:27Z</dcterms:modified>
</cp:coreProperties>
</file>